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3996" r:id="rId2"/>
  </p:sldMasterIdLst>
  <p:notesMasterIdLst>
    <p:notesMasterId r:id="rId45"/>
  </p:notesMasterIdLst>
  <p:sldIdLst>
    <p:sldId id="405" r:id="rId3"/>
    <p:sldId id="403" r:id="rId4"/>
    <p:sldId id="406" r:id="rId5"/>
    <p:sldId id="391" r:id="rId6"/>
    <p:sldId id="402" r:id="rId7"/>
    <p:sldId id="404" r:id="rId8"/>
    <p:sldId id="401" r:id="rId9"/>
    <p:sldId id="400" r:id="rId10"/>
    <p:sldId id="399" r:id="rId11"/>
    <p:sldId id="396" r:id="rId12"/>
    <p:sldId id="395" r:id="rId13"/>
    <p:sldId id="393" r:id="rId14"/>
    <p:sldId id="394" r:id="rId15"/>
    <p:sldId id="392" r:id="rId16"/>
    <p:sldId id="398" r:id="rId17"/>
    <p:sldId id="390" r:id="rId18"/>
    <p:sldId id="386" r:id="rId19"/>
    <p:sldId id="389" r:id="rId20"/>
    <p:sldId id="384" r:id="rId21"/>
    <p:sldId id="383" r:id="rId22"/>
    <p:sldId id="381" r:id="rId23"/>
    <p:sldId id="380" r:id="rId24"/>
    <p:sldId id="379" r:id="rId25"/>
    <p:sldId id="378" r:id="rId26"/>
    <p:sldId id="377" r:id="rId27"/>
    <p:sldId id="376" r:id="rId28"/>
    <p:sldId id="374" r:id="rId29"/>
    <p:sldId id="373" r:id="rId30"/>
    <p:sldId id="372" r:id="rId31"/>
    <p:sldId id="371" r:id="rId32"/>
    <p:sldId id="370" r:id="rId33"/>
    <p:sldId id="369" r:id="rId34"/>
    <p:sldId id="368" r:id="rId35"/>
    <p:sldId id="367" r:id="rId36"/>
    <p:sldId id="366" r:id="rId37"/>
    <p:sldId id="364" r:id="rId38"/>
    <p:sldId id="363" r:id="rId39"/>
    <p:sldId id="362" r:id="rId40"/>
    <p:sldId id="361" r:id="rId41"/>
    <p:sldId id="360" r:id="rId42"/>
    <p:sldId id="359" r:id="rId43"/>
    <p:sldId id="358" r:id="rId44"/>
  </p:sldIdLst>
  <p:sldSz cx="8135938" cy="343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1" userDrawn="1">
          <p15:clr>
            <a:srgbClr val="A4A3A4"/>
          </p15:clr>
        </p15:guide>
        <p15:guide id="2" pos="25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32B"/>
    <a:srgbClr val="E4C6C6"/>
    <a:srgbClr val="FBE598"/>
    <a:srgbClr val="FAE1E8"/>
    <a:srgbClr val="89B829"/>
    <a:srgbClr val="89B88A"/>
    <a:srgbClr val="ECF0F4"/>
    <a:srgbClr val="E45228"/>
    <a:srgbClr val="FAC38A"/>
    <a:srgbClr val="DB5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" y="324"/>
      </p:cViewPr>
      <p:guideLst>
        <p:guide orient="horz" pos="1081"/>
        <p:guide pos="25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B53A-F882-440A-929E-87DE2E4588D5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-230188" y="1143000"/>
            <a:ext cx="73183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F868A-9C43-4F83-9606-28B004A0AB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81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60AF4-CFC8-4D9F-8548-3DACD49CC94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86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993" y="561442"/>
            <a:ext cx="6101953" cy="1194352"/>
          </a:xfrm>
        </p:spPr>
        <p:txBody>
          <a:bodyPr anchor="b"/>
          <a:lstStyle>
            <a:lvl1pPr algn="ctr">
              <a:defRPr sz="211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993" y="1801853"/>
            <a:ext cx="6101953" cy="828265"/>
          </a:xfrm>
        </p:spPr>
        <p:txBody>
          <a:bodyPr/>
          <a:lstStyle>
            <a:lvl1pPr marL="0" indent="0" algn="ctr">
              <a:buNone/>
              <a:defRPr sz="845"/>
            </a:lvl1pPr>
            <a:lvl2pPr marL="160948" indent="0" algn="ctr">
              <a:buNone/>
              <a:defRPr sz="704"/>
            </a:lvl2pPr>
            <a:lvl3pPr marL="321895" indent="0" algn="ctr">
              <a:buNone/>
              <a:defRPr sz="633"/>
            </a:lvl3pPr>
            <a:lvl4pPr marL="482843" indent="0" algn="ctr">
              <a:buNone/>
              <a:defRPr sz="564"/>
            </a:lvl4pPr>
            <a:lvl5pPr marL="643790" indent="0" algn="ctr">
              <a:buNone/>
              <a:defRPr sz="564"/>
            </a:lvl5pPr>
            <a:lvl6pPr marL="804737" indent="0" algn="ctr">
              <a:buNone/>
              <a:defRPr sz="564"/>
            </a:lvl6pPr>
            <a:lvl7pPr marL="965685" indent="0" algn="ctr">
              <a:buNone/>
              <a:defRPr sz="564"/>
            </a:lvl7pPr>
            <a:lvl8pPr marL="1126632" indent="0" algn="ctr">
              <a:buNone/>
              <a:defRPr sz="564"/>
            </a:lvl8pPr>
            <a:lvl9pPr marL="1287580" indent="0" algn="ctr">
              <a:buNone/>
              <a:defRPr sz="5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1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6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2281" y="182647"/>
            <a:ext cx="1754311" cy="290726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346" y="182647"/>
            <a:ext cx="5161235" cy="290726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5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993" y="561442"/>
            <a:ext cx="6101953" cy="1194352"/>
          </a:xfrm>
        </p:spPr>
        <p:txBody>
          <a:bodyPr anchor="b"/>
          <a:lstStyle>
            <a:lvl1pPr algn="ctr">
              <a:defRPr sz="211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993" y="1801853"/>
            <a:ext cx="6101953" cy="828265"/>
          </a:xfrm>
        </p:spPr>
        <p:txBody>
          <a:bodyPr/>
          <a:lstStyle>
            <a:lvl1pPr marL="0" indent="0" algn="ctr">
              <a:buNone/>
              <a:defRPr sz="845"/>
            </a:lvl1pPr>
            <a:lvl2pPr marL="160948" indent="0" algn="ctr">
              <a:buNone/>
              <a:defRPr sz="704"/>
            </a:lvl2pPr>
            <a:lvl3pPr marL="321895" indent="0" algn="ctr">
              <a:buNone/>
              <a:defRPr sz="633"/>
            </a:lvl3pPr>
            <a:lvl4pPr marL="482843" indent="0" algn="ctr">
              <a:buNone/>
              <a:defRPr sz="564"/>
            </a:lvl4pPr>
            <a:lvl5pPr marL="643790" indent="0" algn="ctr">
              <a:buNone/>
              <a:defRPr sz="564"/>
            </a:lvl5pPr>
            <a:lvl6pPr marL="804737" indent="0" algn="ctr">
              <a:buNone/>
              <a:defRPr sz="564"/>
            </a:lvl6pPr>
            <a:lvl7pPr marL="965685" indent="0" algn="ctr">
              <a:buNone/>
              <a:defRPr sz="564"/>
            </a:lvl7pPr>
            <a:lvl8pPr marL="1126632" indent="0" algn="ctr">
              <a:buNone/>
              <a:defRPr sz="564"/>
            </a:lvl8pPr>
            <a:lvl9pPr marL="1287580" indent="0" algn="ctr">
              <a:buNone/>
              <a:defRPr sz="5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8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24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09" y="855265"/>
            <a:ext cx="7017246" cy="1427030"/>
          </a:xfrm>
        </p:spPr>
        <p:txBody>
          <a:bodyPr anchor="b"/>
          <a:lstStyle>
            <a:lvl1pPr>
              <a:defRPr sz="211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109" y="2295795"/>
            <a:ext cx="7017246" cy="750441"/>
          </a:xfrm>
        </p:spPr>
        <p:txBody>
          <a:bodyPr/>
          <a:lstStyle>
            <a:lvl1pPr marL="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1pPr>
            <a:lvl2pPr marL="160948" indent="0">
              <a:buNone/>
              <a:defRPr sz="704">
                <a:solidFill>
                  <a:schemeClr val="tx1">
                    <a:tint val="75000"/>
                  </a:schemeClr>
                </a:solidFill>
              </a:defRPr>
            </a:lvl2pPr>
            <a:lvl3pPr marL="321895" indent="0">
              <a:buNone/>
              <a:defRPr sz="633">
                <a:solidFill>
                  <a:schemeClr val="tx1">
                    <a:tint val="75000"/>
                  </a:schemeClr>
                </a:solidFill>
              </a:defRPr>
            </a:lvl3pPr>
            <a:lvl4pPr marL="482843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4pPr>
            <a:lvl5pPr marL="643790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5pPr>
            <a:lvl6pPr marL="804737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6pPr>
            <a:lvl7pPr marL="965685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7pPr>
            <a:lvl8pPr marL="1126632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8pPr>
            <a:lvl9pPr marL="1287580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346" y="913235"/>
            <a:ext cx="3457773" cy="2176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8819" y="913235"/>
            <a:ext cx="3457773" cy="2176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15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6" y="182648"/>
            <a:ext cx="7017246" cy="6630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406" y="840971"/>
            <a:ext cx="3441882" cy="412146"/>
          </a:xfrm>
        </p:spPr>
        <p:txBody>
          <a:bodyPr anchor="b"/>
          <a:lstStyle>
            <a:lvl1pPr marL="0" indent="0">
              <a:buNone/>
              <a:defRPr sz="845" b="1"/>
            </a:lvl1pPr>
            <a:lvl2pPr marL="160948" indent="0">
              <a:buNone/>
              <a:defRPr sz="704" b="1"/>
            </a:lvl2pPr>
            <a:lvl3pPr marL="321895" indent="0">
              <a:buNone/>
              <a:defRPr sz="633" b="1"/>
            </a:lvl3pPr>
            <a:lvl4pPr marL="482843" indent="0">
              <a:buNone/>
              <a:defRPr sz="564" b="1"/>
            </a:lvl4pPr>
            <a:lvl5pPr marL="643790" indent="0">
              <a:buNone/>
              <a:defRPr sz="564" b="1"/>
            </a:lvl5pPr>
            <a:lvl6pPr marL="804737" indent="0">
              <a:buNone/>
              <a:defRPr sz="564" b="1"/>
            </a:lvl6pPr>
            <a:lvl7pPr marL="965685" indent="0">
              <a:buNone/>
              <a:defRPr sz="564" b="1"/>
            </a:lvl7pPr>
            <a:lvl8pPr marL="1126632" indent="0">
              <a:buNone/>
              <a:defRPr sz="564" b="1"/>
            </a:lvl8pPr>
            <a:lvl9pPr marL="1287580" indent="0">
              <a:buNone/>
              <a:defRPr sz="5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406" y="1253119"/>
            <a:ext cx="3441882" cy="184314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8819" y="840971"/>
            <a:ext cx="3458834" cy="412146"/>
          </a:xfrm>
        </p:spPr>
        <p:txBody>
          <a:bodyPr anchor="b"/>
          <a:lstStyle>
            <a:lvl1pPr marL="0" indent="0">
              <a:buNone/>
              <a:defRPr sz="845" b="1"/>
            </a:lvl1pPr>
            <a:lvl2pPr marL="160948" indent="0">
              <a:buNone/>
              <a:defRPr sz="704" b="1"/>
            </a:lvl2pPr>
            <a:lvl3pPr marL="321895" indent="0">
              <a:buNone/>
              <a:defRPr sz="633" b="1"/>
            </a:lvl3pPr>
            <a:lvl4pPr marL="482843" indent="0">
              <a:buNone/>
              <a:defRPr sz="564" b="1"/>
            </a:lvl4pPr>
            <a:lvl5pPr marL="643790" indent="0">
              <a:buNone/>
              <a:defRPr sz="564" b="1"/>
            </a:lvl5pPr>
            <a:lvl6pPr marL="804737" indent="0">
              <a:buNone/>
              <a:defRPr sz="564" b="1"/>
            </a:lvl6pPr>
            <a:lvl7pPr marL="965685" indent="0">
              <a:buNone/>
              <a:defRPr sz="564" b="1"/>
            </a:lvl7pPr>
            <a:lvl8pPr marL="1126632" indent="0">
              <a:buNone/>
              <a:defRPr sz="564" b="1"/>
            </a:lvl8pPr>
            <a:lvl9pPr marL="1287580" indent="0">
              <a:buNone/>
              <a:defRPr sz="5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8819" y="1253119"/>
            <a:ext cx="3458834" cy="184314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29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15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13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6" y="228707"/>
            <a:ext cx="2624051" cy="800471"/>
          </a:xfrm>
        </p:spPr>
        <p:txBody>
          <a:bodyPr anchor="b"/>
          <a:lstStyle>
            <a:lvl1pPr>
              <a:defRPr sz="112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33" y="493942"/>
            <a:ext cx="4118819" cy="2437941"/>
          </a:xfrm>
        </p:spPr>
        <p:txBody>
          <a:bodyPr/>
          <a:lstStyle>
            <a:lvl1pPr>
              <a:defRPr sz="1126"/>
            </a:lvl1pPr>
            <a:lvl2pPr>
              <a:defRPr sz="986"/>
            </a:lvl2pPr>
            <a:lvl3pPr>
              <a:defRPr sz="845"/>
            </a:lvl3pPr>
            <a:lvl4pPr>
              <a:defRPr sz="704"/>
            </a:lvl4pPr>
            <a:lvl5pPr>
              <a:defRPr sz="704"/>
            </a:lvl5pPr>
            <a:lvl6pPr>
              <a:defRPr sz="704"/>
            </a:lvl6pPr>
            <a:lvl7pPr>
              <a:defRPr sz="704"/>
            </a:lvl7pPr>
            <a:lvl8pPr>
              <a:defRPr sz="704"/>
            </a:lvl8pPr>
            <a:lvl9pPr>
              <a:defRPr sz="70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406" y="1029177"/>
            <a:ext cx="2624051" cy="1906676"/>
          </a:xfrm>
        </p:spPr>
        <p:txBody>
          <a:bodyPr/>
          <a:lstStyle>
            <a:lvl1pPr marL="0" indent="0">
              <a:buNone/>
              <a:defRPr sz="564"/>
            </a:lvl1pPr>
            <a:lvl2pPr marL="160948" indent="0">
              <a:buNone/>
              <a:defRPr sz="493"/>
            </a:lvl2pPr>
            <a:lvl3pPr marL="321895" indent="0">
              <a:buNone/>
              <a:defRPr sz="423"/>
            </a:lvl3pPr>
            <a:lvl4pPr marL="482843" indent="0">
              <a:buNone/>
              <a:defRPr sz="352"/>
            </a:lvl4pPr>
            <a:lvl5pPr marL="643790" indent="0">
              <a:buNone/>
              <a:defRPr sz="352"/>
            </a:lvl5pPr>
            <a:lvl6pPr marL="804737" indent="0">
              <a:buNone/>
              <a:defRPr sz="352"/>
            </a:lvl6pPr>
            <a:lvl7pPr marL="965685" indent="0">
              <a:buNone/>
              <a:defRPr sz="352"/>
            </a:lvl7pPr>
            <a:lvl8pPr marL="1126632" indent="0">
              <a:buNone/>
              <a:defRPr sz="352"/>
            </a:lvl8pPr>
            <a:lvl9pPr marL="1287580" indent="0">
              <a:buNone/>
              <a:defRPr sz="35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0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69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6" y="228707"/>
            <a:ext cx="2624051" cy="800471"/>
          </a:xfrm>
        </p:spPr>
        <p:txBody>
          <a:bodyPr anchor="b"/>
          <a:lstStyle>
            <a:lvl1pPr>
              <a:defRPr sz="112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8833" y="493942"/>
            <a:ext cx="4118819" cy="2437941"/>
          </a:xfrm>
        </p:spPr>
        <p:txBody>
          <a:bodyPr anchor="t"/>
          <a:lstStyle>
            <a:lvl1pPr marL="0" indent="0">
              <a:buNone/>
              <a:defRPr sz="1126"/>
            </a:lvl1pPr>
            <a:lvl2pPr marL="160948" indent="0">
              <a:buNone/>
              <a:defRPr sz="986"/>
            </a:lvl2pPr>
            <a:lvl3pPr marL="321895" indent="0">
              <a:buNone/>
              <a:defRPr sz="845"/>
            </a:lvl3pPr>
            <a:lvl4pPr marL="482843" indent="0">
              <a:buNone/>
              <a:defRPr sz="704"/>
            </a:lvl4pPr>
            <a:lvl5pPr marL="643790" indent="0">
              <a:buNone/>
              <a:defRPr sz="704"/>
            </a:lvl5pPr>
            <a:lvl6pPr marL="804737" indent="0">
              <a:buNone/>
              <a:defRPr sz="704"/>
            </a:lvl6pPr>
            <a:lvl7pPr marL="965685" indent="0">
              <a:buNone/>
              <a:defRPr sz="704"/>
            </a:lvl7pPr>
            <a:lvl8pPr marL="1126632" indent="0">
              <a:buNone/>
              <a:defRPr sz="704"/>
            </a:lvl8pPr>
            <a:lvl9pPr marL="1287580" indent="0">
              <a:buNone/>
              <a:defRPr sz="70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406" y="1029177"/>
            <a:ext cx="2624051" cy="1906676"/>
          </a:xfrm>
        </p:spPr>
        <p:txBody>
          <a:bodyPr/>
          <a:lstStyle>
            <a:lvl1pPr marL="0" indent="0">
              <a:buNone/>
              <a:defRPr sz="564"/>
            </a:lvl1pPr>
            <a:lvl2pPr marL="160948" indent="0">
              <a:buNone/>
              <a:defRPr sz="493"/>
            </a:lvl2pPr>
            <a:lvl3pPr marL="321895" indent="0">
              <a:buNone/>
              <a:defRPr sz="423"/>
            </a:lvl3pPr>
            <a:lvl4pPr marL="482843" indent="0">
              <a:buNone/>
              <a:defRPr sz="352"/>
            </a:lvl4pPr>
            <a:lvl5pPr marL="643790" indent="0">
              <a:buNone/>
              <a:defRPr sz="352"/>
            </a:lvl5pPr>
            <a:lvl6pPr marL="804737" indent="0">
              <a:buNone/>
              <a:defRPr sz="352"/>
            </a:lvl6pPr>
            <a:lvl7pPr marL="965685" indent="0">
              <a:buNone/>
              <a:defRPr sz="352"/>
            </a:lvl7pPr>
            <a:lvl8pPr marL="1126632" indent="0">
              <a:buNone/>
              <a:defRPr sz="352"/>
            </a:lvl8pPr>
            <a:lvl9pPr marL="1287580" indent="0">
              <a:buNone/>
              <a:defRPr sz="35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35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4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2281" y="182647"/>
            <a:ext cx="1754311" cy="290726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346" y="182647"/>
            <a:ext cx="5161235" cy="290726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09" y="855265"/>
            <a:ext cx="7017246" cy="1427030"/>
          </a:xfrm>
        </p:spPr>
        <p:txBody>
          <a:bodyPr anchor="b"/>
          <a:lstStyle>
            <a:lvl1pPr>
              <a:defRPr sz="211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109" y="2295795"/>
            <a:ext cx="7017246" cy="750441"/>
          </a:xfrm>
        </p:spPr>
        <p:txBody>
          <a:bodyPr/>
          <a:lstStyle>
            <a:lvl1pPr marL="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1pPr>
            <a:lvl2pPr marL="160948" indent="0">
              <a:buNone/>
              <a:defRPr sz="704">
                <a:solidFill>
                  <a:schemeClr val="tx1">
                    <a:tint val="75000"/>
                  </a:schemeClr>
                </a:solidFill>
              </a:defRPr>
            </a:lvl2pPr>
            <a:lvl3pPr marL="321895" indent="0">
              <a:buNone/>
              <a:defRPr sz="633">
                <a:solidFill>
                  <a:schemeClr val="tx1">
                    <a:tint val="75000"/>
                  </a:schemeClr>
                </a:solidFill>
              </a:defRPr>
            </a:lvl3pPr>
            <a:lvl4pPr marL="482843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4pPr>
            <a:lvl5pPr marL="643790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5pPr>
            <a:lvl6pPr marL="804737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6pPr>
            <a:lvl7pPr marL="965685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7pPr>
            <a:lvl8pPr marL="1126632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8pPr>
            <a:lvl9pPr marL="1287580" indent="0">
              <a:buNone/>
              <a:defRPr sz="5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346" y="913235"/>
            <a:ext cx="3457773" cy="2176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8819" y="913235"/>
            <a:ext cx="3457773" cy="2176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4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6" y="182648"/>
            <a:ext cx="7017246" cy="6630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406" y="840971"/>
            <a:ext cx="3441882" cy="412146"/>
          </a:xfrm>
        </p:spPr>
        <p:txBody>
          <a:bodyPr anchor="b"/>
          <a:lstStyle>
            <a:lvl1pPr marL="0" indent="0">
              <a:buNone/>
              <a:defRPr sz="845" b="1"/>
            </a:lvl1pPr>
            <a:lvl2pPr marL="160948" indent="0">
              <a:buNone/>
              <a:defRPr sz="704" b="1"/>
            </a:lvl2pPr>
            <a:lvl3pPr marL="321895" indent="0">
              <a:buNone/>
              <a:defRPr sz="633" b="1"/>
            </a:lvl3pPr>
            <a:lvl4pPr marL="482843" indent="0">
              <a:buNone/>
              <a:defRPr sz="564" b="1"/>
            </a:lvl4pPr>
            <a:lvl5pPr marL="643790" indent="0">
              <a:buNone/>
              <a:defRPr sz="564" b="1"/>
            </a:lvl5pPr>
            <a:lvl6pPr marL="804737" indent="0">
              <a:buNone/>
              <a:defRPr sz="564" b="1"/>
            </a:lvl6pPr>
            <a:lvl7pPr marL="965685" indent="0">
              <a:buNone/>
              <a:defRPr sz="564" b="1"/>
            </a:lvl7pPr>
            <a:lvl8pPr marL="1126632" indent="0">
              <a:buNone/>
              <a:defRPr sz="564" b="1"/>
            </a:lvl8pPr>
            <a:lvl9pPr marL="1287580" indent="0">
              <a:buNone/>
              <a:defRPr sz="5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406" y="1253119"/>
            <a:ext cx="3441882" cy="184314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8819" y="840971"/>
            <a:ext cx="3458834" cy="412146"/>
          </a:xfrm>
        </p:spPr>
        <p:txBody>
          <a:bodyPr anchor="b"/>
          <a:lstStyle>
            <a:lvl1pPr marL="0" indent="0">
              <a:buNone/>
              <a:defRPr sz="845" b="1"/>
            </a:lvl1pPr>
            <a:lvl2pPr marL="160948" indent="0">
              <a:buNone/>
              <a:defRPr sz="704" b="1"/>
            </a:lvl2pPr>
            <a:lvl3pPr marL="321895" indent="0">
              <a:buNone/>
              <a:defRPr sz="633" b="1"/>
            </a:lvl3pPr>
            <a:lvl4pPr marL="482843" indent="0">
              <a:buNone/>
              <a:defRPr sz="564" b="1"/>
            </a:lvl4pPr>
            <a:lvl5pPr marL="643790" indent="0">
              <a:buNone/>
              <a:defRPr sz="564" b="1"/>
            </a:lvl5pPr>
            <a:lvl6pPr marL="804737" indent="0">
              <a:buNone/>
              <a:defRPr sz="564" b="1"/>
            </a:lvl6pPr>
            <a:lvl7pPr marL="965685" indent="0">
              <a:buNone/>
              <a:defRPr sz="564" b="1"/>
            </a:lvl7pPr>
            <a:lvl8pPr marL="1126632" indent="0">
              <a:buNone/>
              <a:defRPr sz="564" b="1"/>
            </a:lvl8pPr>
            <a:lvl9pPr marL="1287580" indent="0">
              <a:buNone/>
              <a:defRPr sz="5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8819" y="1253119"/>
            <a:ext cx="3458834" cy="184314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2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4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6" y="228707"/>
            <a:ext cx="2624051" cy="800471"/>
          </a:xfrm>
        </p:spPr>
        <p:txBody>
          <a:bodyPr anchor="b"/>
          <a:lstStyle>
            <a:lvl1pPr>
              <a:defRPr sz="112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833" y="493942"/>
            <a:ext cx="4118819" cy="2437941"/>
          </a:xfrm>
        </p:spPr>
        <p:txBody>
          <a:bodyPr/>
          <a:lstStyle>
            <a:lvl1pPr>
              <a:defRPr sz="1126"/>
            </a:lvl1pPr>
            <a:lvl2pPr>
              <a:defRPr sz="986"/>
            </a:lvl2pPr>
            <a:lvl3pPr>
              <a:defRPr sz="845"/>
            </a:lvl3pPr>
            <a:lvl4pPr>
              <a:defRPr sz="704"/>
            </a:lvl4pPr>
            <a:lvl5pPr>
              <a:defRPr sz="704"/>
            </a:lvl5pPr>
            <a:lvl6pPr>
              <a:defRPr sz="704"/>
            </a:lvl6pPr>
            <a:lvl7pPr>
              <a:defRPr sz="704"/>
            </a:lvl7pPr>
            <a:lvl8pPr>
              <a:defRPr sz="704"/>
            </a:lvl8pPr>
            <a:lvl9pPr>
              <a:defRPr sz="70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406" y="1029177"/>
            <a:ext cx="2624051" cy="1906676"/>
          </a:xfrm>
        </p:spPr>
        <p:txBody>
          <a:bodyPr/>
          <a:lstStyle>
            <a:lvl1pPr marL="0" indent="0">
              <a:buNone/>
              <a:defRPr sz="564"/>
            </a:lvl1pPr>
            <a:lvl2pPr marL="160948" indent="0">
              <a:buNone/>
              <a:defRPr sz="493"/>
            </a:lvl2pPr>
            <a:lvl3pPr marL="321895" indent="0">
              <a:buNone/>
              <a:defRPr sz="423"/>
            </a:lvl3pPr>
            <a:lvl4pPr marL="482843" indent="0">
              <a:buNone/>
              <a:defRPr sz="352"/>
            </a:lvl4pPr>
            <a:lvl5pPr marL="643790" indent="0">
              <a:buNone/>
              <a:defRPr sz="352"/>
            </a:lvl5pPr>
            <a:lvl6pPr marL="804737" indent="0">
              <a:buNone/>
              <a:defRPr sz="352"/>
            </a:lvl6pPr>
            <a:lvl7pPr marL="965685" indent="0">
              <a:buNone/>
              <a:defRPr sz="352"/>
            </a:lvl7pPr>
            <a:lvl8pPr marL="1126632" indent="0">
              <a:buNone/>
              <a:defRPr sz="352"/>
            </a:lvl8pPr>
            <a:lvl9pPr marL="1287580" indent="0">
              <a:buNone/>
              <a:defRPr sz="35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1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06" y="228707"/>
            <a:ext cx="2624051" cy="800471"/>
          </a:xfrm>
        </p:spPr>
        <p:txBody>
          <a:bodyPr anchor="b"/>
          <a:lstStyle>
            <a:lvl1pPr>
              <a:defRPr sz="112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8833" y="493942"/>
            <a:ext cx="4118819" cy="2437941"/>
          </a:xfrm>
        </p:spPr>
        <p:txBody>
          <a:bodyPr anchor="t"/>
          <a:lstStyle>
            <a:lvl1pPr marL="0" indent="0">
              <a:buNone/>
              <a:defRPr sz="1126"/>
            </a:lvl1pPr>
            <a:lvl2pPr marL="160948" indent="0">
              <a:buNone/>
              <a:defRPr sz="986"/>
            </a:lvl2pPr>
            <a:lvl3pPr marL="321895" indent="0">
              <a:buNone/>
              <a:defRPr sz="845"/>
            </a:lvl3pPr>
            <a:lvl4pPr marL="482843" indent="0">
              <a:buNone/>
              <a:defRPr sz="704"/>
            </a:lvl4pPr>
            <a:lvl5pPr marL="643790" indent="0">
              <a:buNone/>
              <a:defRPr sz="704"/>
            </a:lvl5pPr>
            <a:lvl6pPr marL="804737" indent="0">
              <a:buNone/>
              <a:defRPr sz="704"/>
            </a:lvl6pPr>
            <a:lvl7pPr marL="965685" indent="0">
              <a:buNone/>
              <a:defRPr sz="704"/>
            </a:lvl7pPr>
            <a:lvl8pPr marL="1126632" indent="0">
              <a:buNone/>
              <a:defRPr sz="704"/>
            </a:lvl8pPr>
            <a:lvl9pPr marL="1287580" indent="0">
              <a:buNone/>
              <a:defRPr sz="70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406" y="1029177"/>
            <a:ext cx="2624051" cy="1906676"/>
          </a:xfrm>
        </p:spPr>
        <p:txBody>
          <a:bodyPr/>
          <a:lstStyle>
            <a:lvl1pPr marL="0" indent="0">
              <a:buNone/>
              <a:defRPr sz="564"/>
            </a:lvl1pPr>
            <a:lvl2pPr marL="160948" indent="0">
              <a:buNone/>
              <a:defRPr sz="493"/>
            </a:lvl2pPr>
            <a:lvl3pPr marL="321895" indent="0">
              <a:buNone/>
              <a:defRPr sz="423"/>
            </a:lvl3pPr>
            <a:lvl4pPr marL="482843" indent="0">
              <a:buNone/>
              <a:defRPr sz="352"/>
            </a:lvl4pPr>
            <a:lvl5pPr marL="643790" indent="0">
              <a:buNone/>
              <a:defRPr sz="352"/>
            </a:lvl5pPr>
            <a:lvl6pPr marL="804737" indent="0">
              <a:buNone/>
              <a:defRPr sz="352"/>
            </a:lvl6pPr>
            <a:lvl7pPr marL="965685" indent="0">
              <a:buNone/>
              <a:defRPr sz="352"/>
            </a:lvl7pPr>
            <a:lvl8pPr marL="1126632" indent="0">
              <a:buNone/>
              <a:defRPr sz="352"/>
            </a:lvl8pPr>
            <a:lvl9pPr marL="1287580" indent="0">
              <a:buNone/>
              <a:defRPr sz="35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9346" y="182648"/>
            <a:ext cx="7017246" cy="663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346" y="913235"/>
            <a:ext cx="7017246" cy="2176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346" y="3179648"/>
            <a:ext cx="1830586" cy="18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5030" y="3179648"/>
            <a:ext cx="2745879" cy="18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6006" y="3179648"/>
            <a:ext cx="1830586" cy="18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2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321895" rtl="0" eaLnBrk="1" latinLnBrk="0" hangingPunct="1">
        <a:lnSpc>
          <a:spcPct val="90000"/>
        </a:lnSpc>
        <a:spcBef>
          <a:spcPct val="0"/>
        </a:spcBef>
        <a:buNone/>
        <a:defRPr kumimoji="1" sz="15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473" indent="-80473" algn="l" defTabSz="32189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kumimoji="1" sz="986" kern="1200">
          <a:solidFill>
            <a:schemeClr val="tx1"/>
          </a:solidFill>
          <a:latin typeface="+mn-lt"/>
          <a:ea typeface="+mn-ea"/>
          <a:cs typeface="+mn-cs"/>
        </a:defRPr>
      </a:lvl1pPr>
      <a:lvl2pPr marL="241421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845" kern="1200">
          <a:solidFill>
            <a:schemeClr val="tx1"/>
          </a:solidFill>
          <a:latin typeface="+mn-lt"/>
          <a:ea typeface="+mn-ea"/>
          <a:cs typeface="+mn-cs"/>
        </a:defRPr>
      </a:lvl2pPr>
      <a:lvl3pPr marL="402369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704" kern="1200">
          <a:solidFill>
            <a:schemeClr val="tx1"/>
          </a:solidFill>
          <a:latin typeface="+mn-lt"/>
          <a:ea typeface="+mn-ea"/>
          <a:cs typeface="+mn-cs"/>
        </a:defRPr>
      </a:lvl3pPr>
      <a:lvl4pPr marL="563316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4pPr>
      <a:lvl5pPr marL="724264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5pPr>
      <a:lvl6pPr marL="885211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1046158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207106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368053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1pPr>
      <a:lvl2pPr marL="160948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2pPr>
      <a:lvl3pPr marL="321895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3pPr>
      <a:lvl4pPr marL="482843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4pPr>
      <a:lvl5pPr marL="643790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5pPr>
      <a:lvl6pPr marL="804737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65685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126632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87580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9346" y="182648"/>
            <a:ext cx="7017246" cy="663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346" y="913235"/>
            <a:ext cx="7017246" cy="2176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346" y="3179648"/>
            <a:ext cx="1830586" cy="18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BB78-605A-4D18-A6BF-203E73511B8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5030" y="3179648"/>
            <a:ext cx="2745879" cy="18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6006" y="3179648"/>
            <a:ext cx="1830586" cy="182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3A8B-A7BE-4645-AE0D-1DA278B27D3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321895" rtl="0" eaLnBrk="1" latinLnBrk="0" hangingPunct="1">
        <a:lnSpc>
          <a:spcPct val="90000"/>
        </a:lnSpc>
        <a:spcBef>
          <a:spcPct val="0"/>
        </a:spcBef>
        <a:buNone/>
        <a:defRPr kumimoji="1" sz="15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473" indent="-80473" algn="l" defTabSz="32189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kumimoji="1" sz="986" kern="1200">
          <a:solidFill>
            <a:schemeClr val="tx1"/>
          </a:solidFill>
          <a:latin typeface="+mn-lt"/>
          <a:ea typeface="+mn-ea"/>
          <a:cs typeface="+mn-cs"/>
        </a:defRPr>
      </a:lvl1pPr>
      <a:lvl2pPr marL="241421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845" kern="1200">
          <a:solidFill>
            <a:schemeClr val="tx1"/>
          </a:solidFill>
          <a:latin typeface="+mn-lt"/>
          <a:ea typeface="+mn-ea"/>
          <a:cs typeface="+mn-cs"/>
        </a:defRPr>
      </a:lvl2pPr>
      <a:lvl3pPr marL="402369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704" kern="1200">
          <a:solidFill>
            <a:schemeClr val="tx1"/>
          </a:solidFill>
          <a:latin typeface="+mn-lt"/>
          <a:ea typeface="+mn-ea"/>
          <a:cs typeface="+mn-cs"/>
        </a:defRPr>
      </a:lvl3pPr>
      <a:lvl4pPr marL="563316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4pPr>
      <a:lvl5pPr marL="724264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5pPr>
      <a:lvl6pPr marL="885211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1046158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207106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368053" indent="-80473" algn="l" defTabSz="321895" rtl="0" eaLnBrk="1" latinLnBrk="0" hangingPunct="1">
        <a:lnSpc>
          <a:spcPct val="90000"/>
        </a:lnSpc>
        <a:spcBef>
          <a:spcPts val="176"/>
        </a:spcBef>
        <a:buFont typeface="Arial" panose="020B0604020202020204" pitchFamily="34" charset="0"/>
        <a:buChar char="•"/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1pPr>
      <a:lvl2pPr marL="160948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2pPr>
      <a:lvl3pPr marL="321895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3pPr>
      <a:lvl4pPr marL="482843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4pPr>
      <a:lvl5pPr marL="643790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5pPr>
      <a:lvl6pPr marL="804737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65685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126632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87580" algn="l" defTabSz="321895" rtl="0" eaLnBrk="1" latinLnBrk="0" hangingPunct="1">
        <a:defRPr kumimoji="1" sz="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21.png"/><Relationship Id="rId7" Type="http://schemas.openxmlformats.org/officeDocument/2006/relationships/image" Target="../media/image12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10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34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356147" y="278383"/>
            <a:ext cx="2001188" cy="307777"/>
            <a:chOff x="634084" y="480019"/>
            <a:chExt cx="3970011" cy="61057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578" y="525923"/>
              <a:ext cx="2327745" cy="443597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34084" y="480019"/>
              <a:ext cx="3970011" cy="61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＼</a:t>
              </a:r>
              <a:r>
                <a:rPr kumimoji="1"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</a:t>
              </a:r>
              <a:r>
                <a:rPr kumimoji="1" lang="ja-JP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　　　　</a:t>
              </a:r>
              <a:r>
                <a:rPr kumimoji="1"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</a:t>
              </a:r>
              <a:r>
                <a:rPr kumimoji="1" lang="ja-JP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／</a:t>
              </a:r>
              <a:endPara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210233" y="518343"/>
            <a:ext cx="2643214" cy="1816799"/>
            <a:chOff x="843748" y="849702"/>
            <a:chExt cx="2643214" cy="1816799"/>
          </a:xfrm>
        </p:grpSpPr>
        <p:sp>
          <p:nvSpPr>
            <p:cNvPr id="8" name="正方形/長方形 7"/>
            <p:cNvSpPr/>
            <p:nvPr/>
          </p:nvSpPr>
          <p:spPr>
            <a:xfrm>
              <a:off x="843748" y="849702"/>
              <a:ext cx="2643214" cy="1255688"/>
            </a:xfrm>
            <a:prstGeom prst="rect">
              <a:avLst/>
            </a:prstGeom>
            <a:noFill/>
          </p:spPr>
          <p:txBody>
            <a:bodyPr wrap="square" lIns="146263" tIns="73132" rIns="146263" bIns="73132">
              <a:spAutoFit/>
            </a:bodyPr>
            <a:lstStyle/>
            <a:p>
              <a:r>
                <a:rPr lang="en-US" altLang="ja-JP" sz="3600" b="1" kern="1800" spc="-140" dirty="0">
                  <a:ln w="0"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U</a:t>
              </a:r>
              <a:r>
                <a:rPr lang="ja-JP" altLang="en-US" sz="3600" b="1" kern="1800" spc="-140" dirty="0">
                  <a:ln w="0"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・</a:t>
              </a:r>
              <a:r>
                <a:rPr lang="en-US" altLang="ja-JP" sz="3600" b="1" kern="1800" spc="-140" dirty="0">
                  <a:ln w="0"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I</a:t>
              </a:r>
              <a:r>
                <a:rPr lang="ja-JP" altLang="en-US" sz="3600" b="1" kern="1800" spc="-140" dirty="0" smtClean="0">
                  <a:ln w="0"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ターン</a:t>
              </a:r>
              <a:endParaRPr lang="en-US" altLang="ja-JP" sz="3600" b="1" kern="1800" spc="-140" dirty="0" smtClean="0">
                <a:ln w="0"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3600" b="1" kern="1800" spc="-140" dirty="0" smtClean="0">
                  <a:ln w="0"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就職</a:t>
              </a:r>
              <a:r>
                <a:rPr lang="ja-JP" altLang="en-US" sz="3600" b="1" kern="1800" spc="-140" dirty="0">
                  <a:ln w="0"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相談会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948123" y="2143281"/>
              <a:ext cx="2305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会場：ミライエ長岡</a:t>
              </a:r>
              <a:endParaRPr kumimoji="1" lang="en-US" altLang="ja-JP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開催日時：</a:t>
              </a:r>
              <a:r>
                <a:rPr kumimoji="1"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2026</a:t>
              </a:r>
              <a:r>
                <a:rPr kumimoji="1" lang="ja-JP" altLang="en-US" sz="12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  <a:endPara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320675" y="2343989"/>
            <a:ext cx="1420461" cy="78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spc="-600" dirty="0" smtClean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5/2</a:t>
            </a:r>
            <a:r>
              <a:rPr kumimoji="1" lang="ja-JP" altLang="en-US" sz="2000" spc="-6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kumimoji="1" lang="en-US" altLang="ja-JP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kumimoji="1" lang="ja-JP" altLang="en-US" sz="1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土）</a:t>
            </a:r>
            <a:r>
              <a:rPr kumimoji="1"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479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479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2559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08" y="171442"/>
            <a:ext cx="2343791" cy="140811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19" y="1213783"/>
            <a:ext cx="2580331" cy="154819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0743" y="1162714"/>
            <a:ext cx="1783749" cy="107024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76" y="2080459"/>
            <a:ext cx="1804797" cy="108287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397207" y="278978"/>
            <a:ext cx="2722598" cy="14260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ja-JP" altLang="en-US" sz="1200" b="1" dirty="0" smtClean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✓ </a:t>
            </a:r>
            <a:r>
              <a:rPr kumimoji="1" lang="en-US" altLang="ja-JP" sz="1200" b="1" dirty="0" smtClean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U</a:t>
            </a: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・</a:t>
            </a:r>
            <a:r>
              <a:rPr kumimoji="1" lang="en-US" altLang="ja-JP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I</a:t>
            </a: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ターンを考えている</a:t>
            </a:r>
            <a:endParaRPr kumimoji="1" lang="en-US" altLang="ja-JP" sz="1200" b="1" dirty="0">
              <a:latin typeface="Noto Sans JP Black" panose="020B0200000000000000" pitchFamily="50" charset="-128"/>
              <a:ea typeface="Noto Sans JP Black" panose="020B0200000000000000" pitchFamily="50" charset="-128"/>
            </a:endParaRPr>
          </a:p>
          <a:p>
            <a:pPr>
              <a:lnSpc>
                <a:spcPts val="2600"/>
              </a:lnSpc>
            </a:pP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✓</a:t>
            </a:r>
            <a:r>
              <a:rPr kumimoji="1" lang="ja-JP" altLang="en-US" sz="1200" b="1" dirty="0" smtClean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 </a:t>
            </a: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地元で就職したい</a:t>
            </a:r>
            <a:endParaRPr kumimoji="1" lang="en-US" altLang="ja-JP" sz="1200" b="1" dirty="0">
              <a:latin typeface="Noto Sans JP Black" panose="020B0200000000000000" pitchFamily="50" charset="-128"/>
              <a:ea typeface="Noto Sans JP Black" panose="020B0200000000000000" pitchFamily="50" charset="-128"/>
            </a:endParaRPr>
          </a:p>
          <a:p>
            <a:pPr>
              <a:lnSpc>
                <a:spcPts val="2600"/>
              </a:lnSpc>
            </a:pP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✓</a:t>
            </a:r>
            <a:r>
              <a:rPr kumimoji="1" lang="ja-JP" altLang="en-US" sz="1200" b="1" dirty="0" smtClean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 </a:t>
            </a: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長岡市のリアルな情報を知りたい</a:t>
            </a:r>
            <a:endParaRPr kumimoji="1" lang="en-US" altLang="ja-JP" sz="1200" b="1" dirty="0">
              <a:latin typeface="Noto Sans JP Black" panose="020B0200000000000000" pitchFamily="50" charset="-128"/>
              <a:ea typeface="Noto Sans JP Black" panose="020B0200000000000000" pitchFamily="50" charset="-128"/>
            </a:endParaRPr>
          </a:p>
          <a:p>
            <a:pPr>
              <a:lnSpc>
                <a:spcPts val="2600"/>
              </a:lnSpc>
            </a:pPr>
            <a:r>
              <a:rPr kumimoji="1" lang="ja-JP" altLang="en-US" sz="1200" b="1" dirty="0" smtClean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✓ 就職</a:t>
            </a:r>
            <a:r>
              <a:rPr kumimoji="1" lang="ja-JP" altLang="en-US" sz="1200" b="1" dirty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・転職をサポートして</a:t>
            </a:r>
            <a:r>
              <a:rPr kumimoji="1" lang="ja-JP" altLang="en-US" sz="1200" b="1" dirty="0" smtClean="0">
                <a:latin typeface="Noto Sans JP Black" panose="020B0200000000000000" pitchFamily="50" charset="-128"/>
                <a:ea typeface="Noto Sans JP Black" panose="020B0200000000000000" pitchFamily="50" charset="-128"/>
              </a:rPr>
              <a:t>欲しい</a:t>
            </a:r>
            <a:endParaRPr kumimoji="1" lang="en-US" altLang="ja-JP" sz="1200" b="1" dirty="0">
              <a:latin typeface="Noto Sans JP Black" panose="020B0200000000000000" pitchFamily="50" charset="-128"/>
              <a:ea typeface="Noto Sans JP Black" panose="020B0200000000000000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547187" y="2087697"/>
            <a:ext cx="2184630" cy="305309"/>
            <a:chOff x="11522142" y="4282660"/>
            <a:chExt cx="4501629" cy="486159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11645514" y="4305263"/>
              <a:ext cx="4254888" cy="41657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00" b="1" dirty="0" smtClean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事前相談予約はこちらから</a:t>
              </a:r>
              <a:endParaRPr kumimoji="1" lang="ja-JP" altLang="en-US" sz="1100" b="1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" name="角丸四角形 18"/>
            <p:cNvSpPr/>
            <p:nvPr/>
          </p:nvSpPr>
          <p:spPr>
            <a:xfrm>
              <a:off x="11522142" y="4282660"/>
              <a:ext cx="4501629" cy="486159"/>
            </a:xfrm>
            <a:prstGeom prst="roundRect">
              <a:avLst>
                <a:gd name="adj" fmla="val 49507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5452516" y="2457133"/>
            <a:ext cx="23739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spc="-100" dirty="0" smtClean="0"/>
              <a:t>**</a:t>
            </a:r>
            <a:r>
              <a:rPr kumimoji="1" lang="ja-JP" altLang="en-US" sz="900" b="1" spc="-100" dirty="0" smtClean="0"/>
              <a:t>年齢・学年問わず、何でもご相談ください</a:t>
            </a:r>
            <a:r>
              <a:rPr kumimoji="1" lang="en-US" altLang="ja-JP" sz="900" b="1" spc="-100" dirty="0" smtClean="0"/>
              <a:t>**</a:t>
            </a:r>
            <a:endParaRPr kumimoji="1" lang="ja-JP" altLang="en-US" sz="900" b="1" spc="-1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03" y="1703294"/>
            <a:ext cx="621394" cy="621394"/>
          </a:xfrm>
          <a:prstGeom prst="rect">
            <a:avLst/>
          </a:prstGeom>
        </p:spPr>
      </p:pic>
      <p:sp>
        <p:nvSpPr>
          <p:cNvPr id="22" name="円/楕円 21"/>
          <p:cNvSpPr/>
          <p:nvPr/>
        </p:nvSpPr>
        <p:spPr>
          <a:xfrm>
            <a:off x="1790094" y="2231749"/>
            <a:ext cx="784263" cy="78453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対面</a:t>
            </a:r>
            <a:endParaRPr kumimoji="1" lang="ja-JP" altLang="en-US" sz="1400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73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C6F6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8A8A94A4-3CFD-B6A9-214D-3E7CF3A519F8}"/>
              </a:ext>
            </a:extLst>
          </p:cNvPr>
          <p:cNvSpPr txBox="1"/>
          <p:nvPr/>
        </p:nvSpPr>
        <p:spPr>
          <a:xfrm>
            <a:off x="0" y="0"/>
            <a:ext cx="8135938" cy="338554"/>
          </a:xfrm>
          <a:prstGeom prst="rect">
            <a:avLst/>
          </a:prstGeom>
          <a:solidFill>
            <a:srgbClr val="FC6F6C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＼「長岡で働く」がリアルに見える</a:t>
            </a:r>
            <a:r>
              <a:rPr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日！未来の自分と出会うおしごと発見フェア／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7DCD5FB2-0930-F94B-7AB6-6E73A48C1351}"/>
              </a:ext>
            </a:extLst>
          </p:cNvPr>
          <p:cNvGrpSpPr/>
          <p:nvPr/>
        </p:nvGrpSpPr>
        <p:grpSpPr>
          <a:xfrm>
            <a:off x="315979" y="753930"/>
            <a:ext cx="3433219" cy="991502"/>
            <a:chOff x="419100" y="1695450"/>
            <a:chExt cx="3696703" cy="971550"/>
          </a:xfrm>
          <a:solidFill>
            <a:schemeClr val="bg1"/>
          </a:solidFill>
        </p:grpSpPr>
        <p:sp>
          <p:nvSpPr>
            <p:cNvPr id="4" name="角丸四角形 6">
              <a:extLst>
                <a:ext uri="{FF2B5EF4-FFF2-40B4-BE49-F238E27FC236}">
                  <a16:creationId xmlns:a16="http://schemas.microsoft.com/office/drawing/2014/main" xmlns="" id="{7B6545CE-E9AB-098C-47DC-F6CE4956B21C}"/>
                </a:ext>
              </a:extLst>
            </p:cNvPr>
            <p:cNvSpPr/>
            <p:nvPr/>
          </p:nvSpPr>
          <p:spPr>
            <a:xfrm>
              <a:off x="419100" y="1695450"/>
              <a:ext cx="839203" cy="971550"/>
            </a:xfrm>
            <a:prstGeom prst="roundRect">
              <a:avLst>
                <a:gd name="adj" fmla="val 9857"/>
              </a:avLst>
            </a:prstGeom>
            <a:grpFill/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な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角丸四角形 9">
              <a:extLst>
                <a:ext uri="{FF2B5EF4-FFF2-40B4-BE49-F238E27FC236}">
                  <a16:creationId xmlns:a16="http://schemas.microsoft.com/office/drawing/2014/main" xmlns="" id="{4DFAE4A2-93E0-1B90-91E0-578AF9DF4420}"/>
                </a:ext>
              </a:extLst>
            </p:cNvPr>
            <p:cNvSpPr/>
            <p:nvPr/>
          </p:nvSpPr>
          <p:spPr>
            <a:xfrm>
              <a:off x="1371600" y="1695450"/>
              <a:ext cx="839203" cy="971550"/>
            </a:xfrm>
            <a:prstGeom prst="roundRect">
              <a:avLst>
                <a:gd name="adj" fmla="val 9857"/>
              </a:avLst>
            </a:prstGeom>
            <a:grpFill/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が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角丸四角形 10">
              <a:extLst>
                <a:ext uri="{FF2B5EF4-FFF2-40B4-BE49-F238E27FC236}">
                  <a16:creationId xmlns:a16="http://schemas.microsoft.com/office/drawing/2014/main" xmlns="" id="{66B05FA5-342E-E132-3959-A0CDA62102DD}"/>
                </a:ext>
              </a:extLst>
            </p:cNvPr>
            <p:cNvSpPr/>
            <p:nvPr/>
          </p:nvSpPr>
          <p:spPr>
            <a:xfrm>
              <a:off x="2324100" y="1695450"/>
              <a:ext cx="839203" cy="971550"/>
            </a:xfrm>
            <a:prstGeom prst="roundRect">
              <a:avLst>
                <a:gd name="adj" fmla="val 9857"/>
              </a:avLst>
            </a:prstGeom>
            <a:grpFill/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お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角丸四角形 11">
              <a:extLst>
                <a:ext uri="{FF2B5EF4-FFF2-40B4-BE49-F238E27FC236}">
                  <a16:creationId xmlns:a16="http://schemas.microsoft.com/office/drawing/2014/main" xmlns="" id="{7F5F211D-CF63-1FDD-3A89-A2C317123A9A}"/>
                </a:ext>
              </a:extLst>
            </p:cNvPr>
            <p:cNvSpPr/>
            <p:nvPr/>
          </p:nvSpPr>
          <p:spPr>
            <a:xfrm>
              <a:off x="3276600" y="1695450"/>
              <a:ext cx="839203" cy="971550"/>
            </a:xfrm>
            <a:prstGeom prst="roundRect">
              <a:avLst>
                <a:gd name="adj" fmla="val 9857"/>
              </a:avLst>
            </a:prstGeom>
            <a:grpFill/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か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15979" y="1820520"/>
            <a:ext cx="4317829" cy="991502"/>
            <a:chOff x="2519041" y="2528895"/>
            <a:chExt cx="4649203" cy="971550"/>
          </a:xfrm>
        </p:grpSpPr>
        <p:sp>
          <p:nvSpPr>
            <p:cNvPr id="9" name="角丸四角形 15">
              <a:extLst>
                <a:ext uri="{FF2B5EF4-FFF2-40B4-BE49-F238E27FC236}">
                  <a16:creationId xmlns:a16="http://schemas.microsoft.com/office/drawing/2014/main" xmlns="" id="{5BA35526-EF27-7DD7-E020-28EB7C22E59C}"/>
                </a:ext>
              </a:extLst>
            </p:cNvPr>
            <p:cNvSpPr/>
            <p:nvPr/>
          </p:nvSpPr>
          <p:spPr>
            <a:xfrm>
              <a:off x="2519041" y="2528895"/>
              <a:ext cx="839203" cy="971550"/>
            </a:xfrm>
            <a:prstGeom prst="roundRect">
              <a:avLst>
                <a:gd name="adj" fmla="val 9857"/>
              </a:avLst>
            </a:prstGeom>
            <a:solidFill>
              <a:schemeClr val="bg1"/>
            </a:solidFill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 smtClean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仕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角丸四角形 16">
              <a:extLst>
                <a:ext uri="{FF2B5EF4-FFF2-40B4-BE49-F238E27FC236}">
                  <a16:creationId xmlns:a16="http://schemas.microsoft.com/office/drawing/2014/main" xmlns="" id="{7896B42D-2FAB-86E3-87EB-AC063E853114}"/>
                </a:ext>
              </a:extLst>
            </p:cNvPr>
            <p:cNvSpPr/>
            <p:nvPr/>
          </p:nvSpPr>
          <p:spPr>
            <a:xfrm>
              <a:off x="3471541" y="2528895"/>
              <a:ext cx="839203" cy="971550"/>
            </a:xfrm>
            <a:prstGeom prst="roundRect">
              <a:avLst>
                <a:gd name="adj" fmla="val 9857"/>
              </a:avLst>
            </a:prstGeom>
            <a:solidFill>
              <a:schemeClr val="bg1"/>
            </a:solidFill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事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角丸四角形 17">
              <a:extLst>
                <a:ext uri="{FF2B5EF4-FFF2-40B4-BE49-F238E27FC236}">
                  <a16:creationId xmlns:a16="http://schemas.microsoft.com/office/drawing/2014/main" xmlns="" id="{60619F70-2409-9909-C2C1-FBD0FED9DDF7}"/>
                </a:ext>
              </a:extLst>
            </p:cNvPr>
            <p:cNvSpPr/>
            <p:nvPr/>
          </p:nvSpPr>
          <p:spPr>
            <a:xfrm>
              <a:off x="4424041" y="2528895"/>
              <a:ext cx="839203" cy="971550"/>
            </a:xfrm>
            <a:prstGeom prst="roundRect">
              <a:avLst>
                <a:gd name="adj" fmla="val 9857"/>
              </a:avLst>
            </a:prstGeom>
            <a:solidFill>
              <a:schemeClr val="bg1"/>
            </a:solidFill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 smtClean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フ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角丸四角形 18">
              <a:extLst>
                <a:ext uri="{FF2B5EF4-FFF2-40B4-BE49-F238E27FC236}">
                  <a16:creationId xmlns:a16="http://schemas.microsoft.com/office/drawing/2014/main" xmlns="" id="{3606359A-338E-DB25-758E-A0859C1ADEEC}"/>
                </a:ext>
              </a:extLst>
            </p:cNvPr>
            <p:cNvSpPr/>
            <p:nvPr/>
          </p:nvSpPr>
          <p:spPr>
            <a:xfrm>
              <a:off x="5376541" y="2528895"/>
              <a:ext cx="839203" cy="971550"/>
            </a:xfrm>
            <a:prstGeom prst="roundRect">
              <a:avLst>
                <a:gd name="adj" fmla="val 9857"/>
              </a:avLst>
            </a:prstGeom>
            <a:solidFill>
              <a:schemeClr val="bg1"/>
            </a:solidFill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5400" dirty="0" smtClean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ェ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角丸四角形 18">
              <a:extLst>
                <a:ext uri="{FF2B5EF4-FFF2-40B4-BE49-F238E27FC236}">
                  <a16:creationId xmlns:a16="http://schemas.microsoft.com/office/drawing/2014/main" xmlns="" id="{3606359A-338E-DB25-758E-A0859C1ADEEC}"/>
                </a:ext>
              </a:extLst>
            </p:cNvPr>
            <p:cNvSpPr/>
            <p:nvPr/>
          </p:nvSpPr>
          <p:spPr>
            <a:xfrm>
              <a:off x="6329041" y="2528895"/>
              <a:ext cx="839203" cy="971550"/>
            </a:xfrm>
            <a:prstGeom prst="roundRect">
              <a:avLst>
                <a:gd name="adj" fmla="val 9857"/>
              </a:avLst>
            </a:prstGeom>
            <a:solidFill>
              <a:schemeClr val="bg1"/>
            </a:solidFill>
            <a:ln w="28575">
              <a:solidFill>
                <a:srgbClr val="FC6F6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5400" dirty="0">
                  <a:solidFill>
                    <a:srgbClr val="FC6F6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ア</a:t>
              </a:r>
              <a:endParaRPr kumimoji="1" lang="ja-JP" altLang="en-US" sz="5400" dirty="0">
                <a:solidFill>
                  <a:srgbClr val="FC6F6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57" y="670109"/>
            <a:ext cx="2720465" cy="204034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003" y="145508"/>
            <a:ext cx="2215071" cy="1868059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3920006" y="736521"/>
            <a:ext cx="1851090" cy="830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ja-JP" altLang="en-US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＼大学・短大・専門学校など／</a:t>
            </a:r>
            <a:endParaRPr lang="en-US" altLang="ja-JP" sz="900" b="1" dirty="0" smtClean="0">
              <a:solidFill>
                <a:srgbClr val="1D166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ts val="1500"/>
              </a:lnSpc>
            </a:pPr>
            <a:r>
              <a:rPr lang="en-US" altLang="ja-JP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2027</a:t>
            </a:r>
            <a:r>
              <a:rPr lang="ja-JP" altLang="en-US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月以降に</a:t>
            </a:r>
            <a:endParaRPr lang="en-US" altLang="ja-JP" sz="900" b="1" dirty="0" smtClean="0">
              <a:solidFill>
                <a:srgbClr val="1D166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ts val="1500"/>
              </a:lnSpc>
            </a:pPr>
            <a:r>
              <a:rPr lang="ja-JP" altLang="en-US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卒業見込みの学生</a:t>
            </a:r>
            <a:endParaRPr lang="en-US" altLang="ja-JP" sz="900" b="1" dirty="0" smtClean="0">
              <a:solidFill>
                <a:srgbClr val="1D166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ts val="1500"/>
              </a:lnSpc>
            </a:pPr>
            <a:r>
              <a:rPr lang="ja-JP" altLang="en-US" sz="900" b="1" dirty="0" smtClean="0">
                <a:solidFill>
                  <a:srgbClr val="1D16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県内外・学年不問</a:t>
            </a:r>
            <a:endParaRPr lang="ja-JP" altLang="en-US" sz="900" b="1" dirty="0">
              <a:solidFill>
                <a:srgbClr val="1D166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7171920" y="2393895"/>
            <a:ext cx="875894" cy="875894"/>
          </a:xfrm>
          <a:prstGeom prst="ellipse">
            <a:avLst/>
          </a:prstGeom>
          <a:solidFill>
            <a:srgbClr val="FC6F6C"/>
          </a:solidFill>
          <a:ln>
            <a:solidFill>
              <a:srgbClr val="FC6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</a:t>
            </a:r>
            <a:endParaRPr kumimoji="1" lang="en-US" altLang="ja-JP" sz="11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申込</a:t>
            </a:r>
            <a:r>
              <a:rPr kumimoji="1" lang="ja-JP" altLang="en-US" sz="1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み必要</a:t>
            </a:r>
            <a:endParaRPr kumimoji="1" lang="ja-JP" altLang="en-US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854419" y="2561903"/>
            <a:ext cx="360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 smtClean="0">
                <a:solidFill>
                  <a:srgbClr val="28111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9/2</a:t>
            </a:r>
            <a:r>
              <a:rPr kumimoji="1" lang="ja-JP" altLang="en-US" sz="2000" b="1" smtClean="0">
                <a:solidFill>
                  <a:srgbClr val="3A3A3A"/>
                </a:solidFill>
              </a:rPr>
              <a:t>（</a:t>
            </a:r>
            <a:r>
              <a:rPr kumimoji="1" lang="ja-JP" altLang="en-US" sz="2000" b="1">
                <a:solidFill>
                  <a:srgbClr val="3A3A3A"/>
                </a:solidFill>
              </a:rPr>
              <a:t>火</a:t>
            </a:r>
            <a:r>
              <a:rPr kumimoji="1" lang="ja-JP" altLang="en-US" sz="2000" b="1" smtClean="0">
                <a:solidFill>
                  <a:srgbClr val="3A3A3A"/>
                </a:solidFill>
              </a:rPr>
              <a:t>）</a:t>
            </a:r>
            <a:r>
              <a:rPr kumimoji="1" lang="ja-JP" altLang="en-US" sz="2000" b="1" dirty="0">
                <a:solidFill>
                  <a:srgbClr val="FC6F6C"/>
                </a:solidFill>
              </a:rPr>
              <a:t>開催</a:t>
            </a:r>
          </a:p>
        </p:txBody>
      </p:sp>
    </p:spTree>
    <p:extLst>
      <p:ext uri="{BB962C8B-B14F-4D97-AF65-F5344CB8AC3E}">
        <p14:creationId xmlns:p14="http://schemas.microsoft.com/office/powerpoint/2010/main" val="223147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レーム 8"/>
          <p:cNvSpPr/>
          <p:nvPr/>
        </p:nvSpPr>
        <p:spPr>
          <a:xfrm>
            <a:off x="154928" y="148683"/>
            <a:ext cx="7839317" cy="3144644"/>
          </a:xfrm>
          <a:prstGeom prst="frame">
            <a:avLst>
              <a:gd name="adj1" fmla="val 283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81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663" y="655685"/>
            <a:ext cx="2036010" cy="207087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33" y="-93231"/>
            <a:ext cx="1827895" cy="1655915"/>
          </a:xfrm>
          <a:prstGeom prst="rect">
            <a:avLst/>
          </a:prstGeom>
          <a:noFill/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32" y="2144984"/>
            <a:ext cx="1315076" cy="1130563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184352" y="720838"/>
            <a:ext cx="3780459" cy="609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708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＝　</a:t>
            </a:r>
            <a:r>
              <a:rPr kumimoji="1" lang="ja-JP" altLang="en-US" sz="1708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夏季</a:t>
            </a:r>
            <a:r>
              <a:rPr kumimoji="1" lang="ja-JP" altLang="en-US" sz="1708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休業</a:t>
            </a:r>
            <a:r>
              <a:rPr kumimoji="1" lang="ja-JP" altLang="en-US" sz="1708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の</a:t>
            </a:r>
            <a:r>
              <a:rPr kumimoji="1" lang="ja-JP" altLang="en-US" sz="1708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お知らせ　＝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184353" y="1439890"/>
            <a:ext cx="3780459" cy="609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8/9</a:t>
            </a:r>
            <a:r>
              <a: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（土）～</a:t>
            </a:r>
            <a:r>
              <a:rPr kumimoji="1" lang="en-US" altLang="ja-JP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8/17</a:t>
            </a:r>
            <a:r>
              <a: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（日）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926258" y="2106101"/>
            <a:ext cx="4296648" cy="804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139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上記期間を夏季休業とさせていただきます。</a:t>
            </a:r>
            <a:endParaRPr kumimoji="1" lang="en-US" altLang="ja-JP" sz="712" u="sng" dirty="0">
              <a:solidFill>
                <a:schemeClr val="tx1">
                  <a:lumMod val="85000"/>
                  <a:lumOff val="15000"/>
                </a:schemeClr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algn="ctr"/>
            <a:r>
              <a:rPr kumimoji="1" lang="ja-JP" altLang="en-US" sz="1139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休業期間中にいただいたお申し込み・</a:t>
            </a:r>
            <a:r>
              <a:rPr kumimoji="1" lang="ja-JP" altLang="en-US" sz="1139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エントリー・お問い合わせ</a:t>
            </a:r>
            <a:endParaRPr kumimoji="1" lang="en-US" altLang="ja-JP" sz="1139" u="sng" dirty="0">
              <a:solidFill>
                <a:schemeClr val="tx1">
                  <a:lumMod val="85000"/>
                  <a:lumOff val="15000"/>
                </a:schemeClr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  <a:p>
            <a:pPr algn="ctr"/>
            <a:r>
              <a:rPr kumimoji="1" lang="ja-JP" altLang="en-US" sz="1139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rPr>
              <a:t>につきましては、営業日に順次対応いたします。</a:t>
            </a:r>
            <a:endParaRPr kumimoji="1" lang="en-US" altLang="ja-JP" sz="1139" u="sng" dirty="0">
              <a:solidFill>
                <a:schemeClr val="tx1">
                  <a:lumMod val="85000"/>
                  <a:lumOff val="15000"/>
                </a:schemeClr>
              </a:solidFill>
              <a:latin typeface="UD デジタル 教科書体 NK" panose="02020400000000000000" pitchFamily="18" charset="-128"/>
              <a:ea typeface="UD デジタル 教科書体 NK" panose="02020400000000000000" pitchFamily="18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303" y="1964190"/>
            <a:ext cx="1548787" cy="140562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357" y="-109536"/>
            <a:ext cx="2034681" cy="207372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299" y="1017805"/>
            <a:ext cx="1907537" cy="16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8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円/楕円 14"/>
          <p:cNvSpPr/>
          <p:nvPr/>
        </p:nvSpPr>
        <p:spPr>
          <a:xfrm>
            <a:off x="1374286" y="-437322"/>
            <a:ext cx="5267525" cy="4293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18" name="正方形/長方形 17"/>
          <p:cNvSpPr/>
          <p:nvPr/>
        </p:nvSpPr>
        <p:spPr>
          <a:xfrm>
            <a:off x="5905235" y="1753144"/>
            <a:ext cx="2092515" cy="1442100"/>
          </a:xfrm>
          <a:prstGeom prst="rect">
            <a:avLst/>
          </a:prstGeom>
          <a:solidFill>
            <a:schemeClr val="accent5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108" r="22334"/>
          <a:stretch/>
        </p:blipFill>
        <p:spPr>
          <a:xfrm>
            <a:off x="1035002" y="-300433"/>
            <a:ext cx="1578140" cy="15781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20832" r="13960"/>
          <a:stretch/>
        </p:blipFill>
        <p:spPr>
          <a:xfrm>
            <a:off x="897221" y="1865211"/>
            <a:ext cx="1917618" cy="1917618"/>
          </a:xfrm>
          <a:prstGeom prst="ellipse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-266966" y="631728"/>
            <a:ext cx="2218940" cy="2218940"/>
          </a:xfrm>
          <a:prstGeom prst="ellipse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757" y="1670754"/>
            <a:ext cx="2161856" cy="1442100"/>
          </a:xfrm>
          <a:prstGeom prst="rect">
            <a:avLst/>
          </a:prstGeom>
          <a:ln>
            <a:noFill/>
          </a:ln>
        </p:spPr>
      </p:pic>
      <p:grpSp>
        <p:nvGrpSpPr>
          <p:cNvPr id="22" name="グループ化 21"/>
          <p:cNvGrpSpPr/>
          <p:nvPr/>
        </p:nvGrpSpPr>
        <p:grpSpPr>
          <a:xfrm>
            <a:off x="6031061" y="46111"/>
            <a:ext cx="1951311" cy="1915805"/>
            <a:chOff x="8667908" y="-145784"/>
            <a:chExt cx="2124371" cy="207674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7908" y="-145784"/>
              <a:ext cx="2124371" cy="2076740"/>
            </a:xfrm>
            <a:prstGeom prst="rect">
              <a:avLst/>
            </a:prstGeom>
          </p:spPr>
        </p:pic>
        <p:sp>
          <p:nvSpPr>
            <p:cNvPr id="17" name="正方形/長方形 16"/>
            <p:cNvSpPr/>
            <p:nvPr/>
          </p:nvSpPr>
          <p:spPr>
            <a:xfrm>
              <a:off x="8974581" y="535565"/>
              <a:ext cx="1481115" cy="714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9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対面開催！</a:t>
              </a:r>
              <a:endParaRPr kumimoji="1" lang="en-US" altLang="ja-JP" sz="996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Black" panose="020B0200000000000000" pitchFamily="50" charset="-128"/>
                <a:ea typeface="Noto Sans JP Black" panose="020B0200000000000000" pitchFamily="50" charset="-128"/>
              </a:endParaRPr>
            </a:p>
            <a:p>
              <a:pPr algn="ctr"/>
              <a:r>
                <a:rPr kumimoji="1" lang="ja-JP" altLang="en-US" sz="99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私服</a:t>
              </a:r>
              <a:r>
                <a:rPr kumimoji="1" lang="en-US" altLang="ja-JP" sz="99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OK</a:t>
              </a:r>
              <a:r>
                <a:rPr kumimoji="1" lang="ja-JP" altLang="en-US" sz="99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！</a:t>
              </a:r>
              <a:endParaRPr kumimoji="1" lang="en-US" altLang="ja-JP" sz="996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Black" panose="020B0200000000000000" pitchFamily="50" charset="-128"/>
                <a:ea typeface="Noto Sans JP Black" panose="020B0200000000000000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915705" y="788757"/>
            <a:ext cx="4317305" cy="1838809"/>
            <a:chOff x="4355310" y="690224"/>
            <a:chExt cx="9704460" cy="4133284"/>
          </a:xfrm>
        </p:grpSpPr>
        <p:sp>
          <p:nvSpPr>
            <p:cNvPr id="12" name="正方形/長方形 11"/>
            <p:cNvSpPr/>
            <p:nvPr/>
          </p:nvSpPr>
          <p:spPr>
            <a:xfrm>
              <a:off x="4869339" y="1618060"/>
              <a:ext cx="8676407" cy="1142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Ｕ・Ｉターン就職相談会</a:t>
              </a:r>
              <a:endParaRPr kumimoji="1"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Black" panose="020B0200000000000000" pitchFamily="50" charset="-128"/>
                <a:ea typeface="Noto Sans JP Black" panose="020B0200000000000000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9893893" y="2678539"/>
              <a:ext cx="2478154" cy="52408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bg1"/>
                  </a:solidFill>
                  <a:latin typeface="Noto Sans JP Medium" panose="020B0200000000000000" pitchFamily="50" charset="-128"/>
                  <a:ea typeface="Noto Sans JP Medium" panose="020B0200000000000000" pitchFamily="50" charset="-128"/>
                </a:rPr>
                <a:t>in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Noto Sans JP Medium" panose="020B0200000000000000" pitchFamily="50" charset="-128"/>
                  <a:ea typeface="Noto Sans JP Medium" panose="020B0200000000000000" pitchFamily="50" charset="-128"/>
                </a:rPr>
                <a:t> アオーレ長岡</a:t>
              </a: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355310" y="2805321"/>
              <a:ext cx="9704460" cy="2018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8/10</a:t>
              </a:r>
              <a:r>
                <a:rPr kumimoji="1" lang="ja-JP" altLang="en-US" sz="1600" dirty="0">
                  <a:solidFill>
                    <a:srgbClr val="FF0000"/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（日）</a:t>
              </a:r>
              <a:r>
                <a:rPr kumimoji="1" lang="ja-JP" altLang="en-US" sz="3200" dirty="0">
                  <a:solidFill>
                    <a:srgbClr val="FF0000"/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 </a:t>
              </a:r>
              <a:r>
                <a:rPr kumimoji="1" lang="ja-JP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Black" panose="020B0200000000000000" pitchFamily="50" charset="-128"/>
                  <a:ea typeface="Noto Sans JP Black" panose="020B0200000000000000" pitchFamily="50" charset="-128"/>
                </a:rPr>
                <a:t>開催</a:t>
              </a:r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96804" y="813231"/>
              <a:ext cx="2210282" cy="423246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6355515" y="690224"/>
              <a:ext cx="5592044" cy="69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＼ 　　　　　　　／</a:t>
              </a:r>
              <a:endParaRPr kumimoji="1" lang="en-US" altLang="ja-JP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8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4" y="508234"/>
            <a:ext cx="3309374" cy="2414121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648924" y="1381542"/>
            <a:ext cx="661871" cy="707426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38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46" b="1" dirty="0">
                <a:solidFill>
                  <a:srgbClr val="F38B13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就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1384542" y="1381542"/>
            <a:ext cx="661871" cy="707426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38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46" b="1" dirty="0">
                <a:solidFill>
                  <a:srgbClr val="F38B13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職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2120160" y="1381542"/>
            <a:ext cx="661871" cy="707426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38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46" b="1" dirty="0">
                <a:solidFill>
                  <a:srgbClr val="F38B13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相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855779" y="1381541"/>
            <a:ext cx="661871" cy="707426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38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46" b="1" dirty="0">
                <a:solidFill>
                  <a:srgbClr val="F38B13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談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3591397" y="1381540"/>
            <a:ext cx="661871" cy="707426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38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46" b="1" dirty="0">
                <a:solidFill>
                  <a:srgbClr val="F38B13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会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60659" y="880636"/>
            <a:ext cx="1928400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562" b="1" dirty="0">
                <a:solidFill>
                  <a:srgbClr val="F38B13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オンライン</a:t>
            </a:r>
            <a:endParaRPr kumimoji="1" lang="ja-JP" altLang="en-US" sz="2277" b="1" dirty="0">
              <a:solidFill>
                <a:srgbClr val="F38B13"/>
              </a:solidFill>
              <a:latin typeface="Noto Sans JP Medium" panose="020B0200000000000000" pitchFamily="50" charset="-128"/>
              <a:ea typeface="Noto Sans JP Medium" panose="020B02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8999" y="2154707"/>
            <a:ext cx="424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7/13</a:t>
            </a:r>
            <a:r>
              <a:rPr kumimoji="1" lang="ja-JP" altLang="en-US" sz="2400" b="1" dirty="0">
                <a:solidFill>
                  <a:srgbClr val="FF0000"/>
                </a:solidFill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（日）</a:t>
            </a:r>
            <a:r>
              <a:rPr kumimoji="1" lang="ja-JP" altLang="en-US" sz="2400" b="1" dirty="0">
                <a:latin typeface="Noto Sans JP Medium" panose="020B0200000000000000" pitchFamily="50" charset="-128"/>
                <a:ea typeface="Noto Sans JP Medium" panose="020B0200000000000000" pitchFamily="50" charset="-128"/>
              </a:rPr>
              <a:t>開催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93514" y="573460"/>
            <a:ext cx="248778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＼ 　　　　　　　／</a:t>
            </a:r>
            <a:endParaRPr kumimoji="1" lang="en-US" altLang="ja-JP" sz="746" b="1" dirty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99" y="553582"/>
            <a:ext cx="1223411" cy="234271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 rot="10800000">
            <a:off x="0" y="3201"/>
            <a:ext cx="1152805" cy="1152805"/>
            <a:chOff x="9813175" y="1786455"/>
            <a:chExt cx="1620000" cy="1620000"/>
          </a:xfrm>
          <a:solidFill>
            <a:schemeClr val="tx1"/>
          </a:solidFill>
        </p:grpSpPr>
        <p:sp>
          <p:nvSpPr>
            <p:cNvPr id="19" name="直角三角形 18"/>
            <p:cNvSpPr/>
            <p:nvPr/>
          </p:nvSpPr>
          <p:spPr>
            <a:xfrm rot="16200000">
              <a:off x="9813175" y="1786455"/>
              <a:ext cx="1620000" cy="1620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8077247">
              <a:off x="10310869" y="2626742"/>
              <a:ext cx="1106557" cy="437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23" b="1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予約制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0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Horz">
          <a:fgClr>
            <a:srgbClr val="7FC708"/>
          </a:fgClr>
          <a:bgClr>
            <a:srgbClr val="9CD44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3" y="-1626776"/>
            <a:ext cx="8778487" cy="15384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12232"/>
          <a:stretch/>
        </p:blipFill>
        <p:spPr>
          <a:xfrm>
            <a:off x="2133600" y="-1"/>
            <a:ext cx="2133600" cy="173927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2"/>
          <a:stretch/>
        </p:blipFill>
        <p:spPr>
          <a:xfrm>
            <a:off x="2133599" y="1739277"/>
            <a:ext cx="2126167" cy="16852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r="7933"/>
          <a:stretch/>
        </p:blipFill>
        <p:spPr>
          <a:xfrm>
            <a:off x="-1" y="1715051"/>
            <a:ext cx="2133600" cy="173366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4928"/>
          <a:stretch/>
        </p:blipFill>
        <p:spPr>
          <a:xfrm>
            <a:off x="-1" y="-1"/>
            <a:ext cx="2133601" cy="173927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D6728717-7C2A-4BC2-9BD9-D2FF8B693E6A}"/>
              </a:ext>
            </a:extLst>
          </p:cNvPr>
          <p:cNvSpPr txBox="1"/>
          <p:nvPr/>
        </p:nvSpPr>
        <p:spPr>
          <a:xfrm>
            <a:off x="3901004" y="1176212"/>
            <a:ext cx="4500139" cy="8925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203242"/>
            <a:r>
              <a:rPr kumimoji="1" lang="ja-JP" altLang="en-US" sz="2600" b="1" i="1" dirty="0"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インターンシップ・</a:t>
            </a:r>
            <a:endParaRPr kumimoji="1" lang="en-US" altLang="ja-JP" sz="2600" b="1" i="1" dirty="0"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 defTabSz="203242"/>
            <a:r>
              <a:rPr kumimoji="1" lang="ja-JP" altLang="en-US" sz="2600" b="1" i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オープンカンパニー特集</a:t>
            </a:r>
          </a:p>
        </p:txBody>
      </p:sp>
      <p:sp>
        <p:nvSpPr>
          <p:cNvPr id="9" name="平行四辺形 8"/>
          <p:cNvSpPr/>
          <p:nvPr/>
        </p:nvSpPr>
        <p:spPr>
          <a:xfrm>
            <a:off x="4267200" y="823495"/>
            <a:ext cx="3921683" cy="399923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03242"/>
            <a:r>
              <a:rPr kumimoji="1" lang="ja-JP" altLang="en-US" sz="1200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－ </a:t>
            </a:r>
            <a:r>
              <a:rPr kumimoji="1" lang="en-US" altLang="ja-JP" sz="1200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2027</a:t>
            </a:r>
            <a:r>
              <a:rPr kumimoji="1" lang="ja-JP" altLang="en-US" sz="1200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年以降卒業予定の皆さんへ －</a:t>
            </a:r>
          </a:p>
        </p:txBody>
      </p:sp>
      <p:sp>
        <p:nvSpPr>
          <p:cNvPr id="3" name="円形吹き出し 2"/>
          <p:cNvSpPr/>
          <p:nvPr/>
        </p:nvSpPr>
        <p:spPr>
          <a:xfrm rot="462828">
            <a:off x="4865656" y="-1118322"/>
            <a:ext cx="1411356" cy="627561"/>
          </a:xfrm>
          <a:prstGeom prst="wedgeEllipseCallout">
            <a:avLst>
              <a:gd name="adj1" fmla="val -27748"/>
              <a:gd name="adj2" fmla="val 74114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 smtClean="0">
                <a:solidFill>
                  <a:srgbClr val="3B383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随時更新中！</a:t>
            </a:r>
            <a:endParaRPr kumimoji="1" lang="ja-JP" altLang="en-US" sz="1050" dirty="0">
              <a:solidFill>
                <a:srgbClr val="3B3838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823188" y="2326480"/>
            <a:ext cx="2810997" cy="446513"/>
          </a:xfrm>
          <a:prstGeom prst="roundRect">
            <a:avLst>
              <a:gd name="adj" fmla="val 50000"/>
            </a:avLst>
          </a:prstGeom>
          <a:solidFill>
            <a:srgbClr val="F7990E"/>
          </a:solidFill>
          <a:ln>
            <a:solidFill>
              <a:srgbClr val="D78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今すぐ一覧をチェック</a:t>
            </a:r>
            <a:endParaRPr kumimoji="1" lang="ja-JP" altLang="en-US" sz="1400" b="1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288" y="2357286"/>
            <a:ext cx="689224" cy="9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59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878978" y="508234"/>
            <a:ext cx="4047098" cy="2414121"/>
            <a:chOff x="5472519" y="0"/>
            <a:chExt cx="5687259" cy="339248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519" y="0"/>
              <a:ext cx="5654147" cy="3392488"/>
            </a:xfrm>
            <a:prstGeom prst="rect">
              <a:avLst/>
            </a:prstGeom>
          </p:spPr>
        </p:pic>
        <p:sp>
          <p:nvSpPr>
            <p:cNvPr id="16" name="円形吹き出し 15"/>
            <p:cNvSpPr/>
            <p:nvPr/>
          </p:nvSpPr>
          <p:spPr>
            <a:xfrm>
              <a:off x="8735892" y="224172"/>
              <a:ext cx="2423886" cy="754399"/>
            </a:xfrm>
            <a:prstGeom prst="wedgeEllipseCallout">
              <a:avLst>
                <a:gd name="adj1" fmla="val -39397"/>
                <a:gd name="adj2" fmla="val 720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83" b="1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長岡で働きたい方を</a:t>
              </a:r>
              <a:endParaRPr kumimoji="1" lang="en-US" altLang="ja-JP" sz="783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ctr"/>
              <a:r>
                <a:rPr kumimoji="1" lang="ja-JP" altLang="en-US" sz="783" b="1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サポートします！</a:t>
              </a:r>
              <a:endParaRPr kumimoji="1" lang="ja-JP" altLang="en-US" sz="854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77078" y="768065"/>
            <a:ext cx="3833357" cy="2154290"/>
            <a:chOff x="611940" y="371440"/>
            <a:chExt cx="4951415" cy="302735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11941" y="708536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947810" y="1414899"/>
              <a:ext cx="4615545" cy="123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124" b="1" dirty="0" smtClean="0">
                  <a:solidFill>
                    <a:srgbClr val="F7B2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10/12</a:t>
              </a:r>
              <a:r>
                <a:rPr kumimoji="1" lang="ja-JP" altLang="en-US" sz="1708" b="1" dirty="0" smtClean="0">
                  <a:solidFill>
                    <a:srgbClr val="F7B200"/>
                  </a:solidFill>
                </a:rPr>
                <a:t>（</a:t>
              </a:r>
              <a:r>
                <a:rPr kumimoji="1" lang="ja-JP" altLang="en-US" sz="1708" b="1" dirty="0">
                  <a:solidFill>
                    <a:srgbClr val="F7B200"/>
                  </a:solidFill>
                </a:rPr>
                <a:t>日）</a:t>
              </a:r>
              <a:r>
                <a:rPr kumimoji="1" lang="ja-JP" altLang="en-US" sz="1708" b="1" dirty="0">
                  <a:solidFill>
                    <a:schemeClr val="bg1"/>
                  </a:solidFill>
                </a:rPr>
                <a:t>開催</a:t>
              </a:r>
              <a:endParaRPr kumimoji="1" lang="ja-JP" altLang="en-US" sz="2277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840" y="371440"/>
              <a:ext cx="1972555" cy="375909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11940" y="2776343"/>
              <a:ext cx="4934857" cy="622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39" b="1" dirty="0"/>
                <a:t>UIJ</a:t>
              </a:r>
              <a:r>
                <a:rPr kumimoji="1" lang="ja-JP" altLang="en-US" sz="1139" b="1" dirty="0"/>
                <a:t>ターン・地元就職など何でもご相談ください！！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82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35938" cy="343058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27479" y="527313"/>
            <a:ext cx="6880979" cy="39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992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ゴールデンウィーク中のお申込み・お問い合わせについて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9728"/>
              </p:ext>
            </p:extLst>
          </p:nvPr>
        </p:nvGraphicFramePr>
        <p:xfrm>
          <a:off x="829808" y="1170164"/>
          <a:ext cx="6476320" cy="1090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632"/>
                <a:gridCol w="647632"/>
                <a:gridCol w="647632"/>
                <a:gridCol w="647632"/>
                <a:gridCol w="647632"/>
                <a:gridCol w="647632"/>
                <a:gridCol w="647632"/>
                <a:gridCol w="647632"/>
                <a:gridCol w="647632"/>
                <a:gridCol w="647632"/>
              </a:tblGrid>
              <a:tr h="4554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</a:t>
                      </a:r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28</a:t>
                      </a:r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（月）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29</a:t>
                      </a:r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（火）</a:t>
                      </a:r>
                      <a:endParaRPr kumimoji="1" lang="ja-JP" altLang="en-US" sz="900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</a:t>
                      </a:r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（水）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</a:t>
                      </a:r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月</a:t>
                      </a:r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</a:t>
                      </a:r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（木）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（金）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</a:t>
                      </a:r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（土）</a:t>
                      </a:r>
                      <a:endParaRPr kumimoji="1" lang="ja-JP" altLang="en-US" sz="900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</a:t>
                      </a:r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（日）</a:t>
                      </a:r>
                      <a:endParaRPr kumimoji="1" lang="ja-JP" altLang="en-US" sz="900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</a:t>
                      </a:r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（月）</a:t>
                      </a:r>
                      <a:endParaRPr kumimoji="1" lang="ja-JP" altLang="en-US" sz="900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</a:t>
                      </a:r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（火）</a:t>
                      </a:r>
                      <a:endParaRPr kumimoji="1" lang="ja-JP" altLang="en-US" sz="900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7</a:t>
                      </a:r>
                      <a:r>
                        <a:rPr kumimoji="1" lang="ja-JP" altLang="en-US" sz="900" b="1" dirty="0" smtClean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kumimoji="1" lang="en-US" altLang="ja-JP" sz="900" b="1" dirty="0" smtClean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（水）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</a:tr>
              <a:tr h="585625"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通常営業</a:t>
                      </a: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休業</a:t>
                      </a:r>
                      <a:endParaRPr kumimoji="1" lang="ja-JP" altLang="en-US" sz="900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通常営業</a:t>
                      </a:r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通常営業</a:t>
                      </a: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通常営業</a:t>
                      </a:r>
                    </a:p>
                    <a:p>
                      <a:pPr algn="ctr"/>
                      <a:endParaRPr kumimoji="1" lang="ja-JP" altLang="en-US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休業</a:t>
                      </a: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休業</a:t>
                      </a: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休業</a:t>
                      </a: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rgbClr val="FF00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休業</a:t>
                      </a:r>
                    </a:p>
                    <a:p>
                      <a:pPr algn="ctr"/>
                      <a:endParaRPr kumimoji="1" lang="ja-JP" altLang="en-US" sz="900" b="1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900" b="1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通常営業</a:t>
                      </a:r>
                    </a:p>
                    <a:p>
                      <a:pPr algn="ctr"/>
                      <a:endParaRPr kumimoji="1" lang="en-US" altLang="ja-JP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algn="ctr"/>
                      <a:endParaRPr kumimoji="1" lang="ja-JP" altLang="en-US" sz="900" b="1" dirty="0" smtClean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5069" marR="65069" marT="32535" marB="32535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829808" y="2384471"/>
            <a:ext cx="6476320" cy="53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休業期間中にいただいたお申込み・エントリー・お問い合わせ等につきましては、営業日に順次対応いたします。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ご不便をおかけしますが、何卒よろしくお願い申し上げます。</a:t>
            </a:r>
          </a:p>
        </p:txBody>
      </p:sp>
    </p:spTree>
    <p:extLst>
      <p:ext uri="{BB962C8B-B14F-4D97-AF65-F5344CB8AC3E}">
        <p14:creationId xmlns:p14="http://schemas.microsoft.com/office/powerpoint/2010/main" val="282746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6" y="130804"/>
            <a:ext cx="4399713" cy="3299784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141545" y="750437"/>
            <a:ext cx="3558569" cy="2075386"/>
            <a:chOff x="546055" y="413147"/>
            <a:chExt cx="5000744" cy="2916474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11942" y="800742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>
                  <a:solidFill>
                    <a:srgbClr val="251B6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オンライン</a:t>
              </a:r>
              <a:r>
                <a:rPr kumimoji="1" lang="ja-JP" altLang="en-US" sz="2846" b="1" dirty="0">
                  <a:solidFill>
                    <a:srgbClr val="251B6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就職</a:t>
              </a:r>
              <a:r>
                <a:rPr kumimoji="1" lang="ja-JP" altLang="en-US" sz="2562" b="1" dirty="0">
                  <a:solidFill>
                    <a:srgbClr val="251B66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相談会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46055" y="1320173"/>
              <a:ext cx="4950515" cy="136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693" b="1" dirty="0">
                  <a:solidFill>
                    <a:srgbClr val="FCEC7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5/18</a:t>
              </a:r>
              <a:r>
                <a:rPr kumimoji="1" lang="ja-JP" altLang="en-US" sz="1992" b="1" dirty="0">
                  <a:solidFill>
                    <a:srgbClr val="F35528"/>
                  </a:solidFill>
                </a:rPr>
                <a:t>（日）</a:t>
              </a:r>
              <a:r>
                <a:rPr kumimoji="1" lang="ja-JP" altLang="en-US" sz="1992" b="1" dirty="0">
                  <a:solidFill>
                    <a:srgbClr val="FCEC74"/>
                  </a:solidFill>
                </a:rPr>
                <a:t>開催</a:t>
              </a:r>
              <a:endParaRPr kumimoji="1" lang="ja-JP" altLang="en-US" sz="2562" b="1" dirty="0">
                <a:solidFill>
                  <a:srgbClr val="FCEC74"/>
                </a:solidFill>
              </a:endParaRP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984" y="413147"/>
              <a:ext cx="1718188" cy="327434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11940" y="2645716"/>
              <a:ext cx="4934857" cy="68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854" b="1" dirty="0">
                  <a:solidFill>
                    <a:srgbClr val="1B146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UIJ</a:t>
              </a:r>
              <a:r>
                <a:rPr kumimoji="1" lang="ja-JP" altLang="en-US" sz="854" b="1" dirty="0">
                  <a:solidFill>
                    <a:srgbClr val="1B146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ターン・地元就職など何でもご相談ください！！</a:t>
              </a:r>
              <a:endParaRPr kumimoji="1" lang="en-US" altLang="ja-JP" sz="854" b="1" dirty="0">
                <a:solidFill>
                  <a:srgbClr val="1B146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ja-JP" altLang="en-US" sz="854" b="1" dirty="0">
                  <a:solidFill>
                    <a:srgbClr val="1B1464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長岡で働きたい方を全力でサポートします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71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" y="0"/>
            <a:ext cx="8134699" cy="343058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3837952" y="1022931"/>
            <a:ext cx="4193363" cy="496593"/>
          </a:xfrm>
          <a:prstGeom prst="rect">
            <a:avLst/>
          </a:prstGeom>
          <a:noFill/>
        </p:spPr>
        <p:txBody>
          <a:bodyPr wrap="square" lIns="65069" tIns="32535" rIns="65069" bIns="32535">
            <a:spAutoFit/>
          </a:bodyPr>
          <a:lstStyle/>
          <a:p>
            <a:pPr algn="ctr"/>
            <a:r>
              <a:rPr lang="en-US" altLang="ja-JP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U</a:t>
            </a:r>
            <a:r>
              <a:rPr lang="ja-JP" altLang="en-US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en-US" altLang="ja-JP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I</a:t>
            </a:r>
            <a:r>
              <a:rPr lang="ja-JP" altLang="en-US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ターン就職相談会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34" y="692687"/>
            <a:ext cx="1029759" cy="196241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4303806" y="1701562"/>
            <a:ext cx="656318" cy="304687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日時</a:t>
            </a:r>
            <a:endParaRPr kumimoji="1"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60124" y="1653527"/>
            <a:ext cx="291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2025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ja-JP" altLang="en-US" sz="16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（土）</a:t>
            </a:r>
            <a:r>
              <a:rPr kumimoji="1" lang="ja-JP" altLang="en-US" sz="854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1992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1992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139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97325" y="2113778"/>
            <a:ext cx="172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ミライエ長岡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7222" y="678930"/>
            <a:ext cx="248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＼ 　　　　　　　／</a:t>
            </a:r>
            <a:endParaRPr kumimoji="1" lang="en-US" altLang="ja-JP" sz="700" b="1" dirty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5" y="799263"/>
            <a:ext cx="2463139" cy="14778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37" y="287620"/>
            <a:ext cx="1861211" cy="70100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89688" y="306431"/>
            <a:ext cx="1371970" cy="24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96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対面で相談できる！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6077" y="2362058"/>
            <a:ext cx="389919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◎ </a:t>
            </a:r>
            <a:r>
              <a:rPr kumimoji="1" lang="en-US" altLang="ja-JP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U</a:t>
            </a:r>
            <a:r>
              <a:rPr kumimoji="1" lang="ja-JP" altLang="en-US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kumimoji="1" lang="en-US" altLang="ja-JP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I</a:t>
            </a:r>
            <a:r>
              <a:rPr kumimoji="1" lang="ja-JP" altLang="en-US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ターンを考えて</a:t>
            </a:r>
            <a:r>
              <a:rPr kumimoji="1" lang="ja-JP" altLang="en-US" sz="950" b="1" u="sng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いる</a:t>
            </a:r>
            <a:r>
              <a:rPr kumimoji="1" lang="ja-JP" altLang="en-US" sz="95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sz="950" b="1" u="sng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◎ </a:t>
            </a:r>
            <a:r>
              <a:rPr kumimoji="1" lang="ja-JP" altLang="en-US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長岡市のリアルな情報を</a:t>
            </a:r>
            <a:r>
              <a:rPr kumimoji="1" lang="ja-JP" altLang="en-US" sz="950" b="1" u="sng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知りたい</a:t>
            </a:r>
            <a:r>
              <a:rPr kumimoji="1" lang="ja-JP" altLang="en-US" sz="95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95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◎ 地元で就職</a:t>
            </a:r>
            <a:r>
              <a:rPr kumimoji="1" lang="ja-JP" altLang="en-US" sz="950" b="1" u="sng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したい</a:t>
            </a:r>
            <a:r>
              <a:rPr kumimoji="1" lang="ja-JP" altLang="en-US" sz="95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sz="95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</a:t>
            </a:r>
            <a:r>
              <a:rPr kumimoji="1" lang="ja-JP" altLang="en-US" sz="95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sz="950" b="1" u="sng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◎ </a:t>
            </a:r>
            <a:r>
              <a:rPr kumimoji="1" lang="ja-JP" altLang="en-US" sz="950" b="1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就職・転職をサポートして欲しい</a:t>
            </a:r>
            <a:endParaRPr kumimoji="1" lang="en-US" altLang="ja-JP" sz="950" b="1" u="sng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05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年齢</a:t>
            </a:r>
            <a:r>
              <a:rPr kumimoji="1" lang="ja-JP" altLang="en-US" sz="105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・学年問わず、何でもご相談ください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4907416" y="2545399"/>
            <a:ext cx="2069396" cy="487399"/>
            <a:chOff x="5251598" y="2621960"/>
            <a:chExt cx="2069396" cy="487399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1598" y="2621960"/>
              <a:ext cx="2069396" cy="487399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608670" y="2671187"/>
              <a:ext cx="1355253" cy="26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39" b="1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相談予約をする</a:t>
              </a:r>
            </a:p>
          </p:txBody>
        </p:sp>
      </p:grpSp>
      <p:sp>
        <p:nvSpPr>
          <p:cNvPr id="18" name="角丸四角形 17"/>
          <p:cNvSpPr/>
          <p:nvPr/>
        </p:nvSpPr>
        <p:spPr>
          <a:xfrm>
            <a:off x="4303806" y="2115192"/>
            <a:ext cx="656318" cy="304687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会場</a:t>
            </a:r>
            <a:endParaRPr kumimoji="1"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688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38" y="5066"/>
            <a:ext cx="4307100" cy="323032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9006" y="437322"/>
            <a:ext cx="5019342" cy="2262164"/>
            <a:chOff x="460203" y="284902"/>
            <a:chExt cx="5959626" cy="2685941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438" y="284902"/>
              <a:ext cx="1462278" cy="292729"/>
            </a:xfrm>
            <a:prstGeom prst="rect">
              <a:avLst/>
            </a:prstGeom>
          </p:spPr>
        </p:pic>
        <p:grpSp>
          <p:nvGrpSpPr>
            <p:cNvPr id="13" name="グループ化 12"/>
            <p:cNvGrpSpPr/>
            <p:nvPr/>
          </p:nvGrpSpPr>
          <p:grpSpPr>
            <a:xfrm>
              <a:off x="981747" y="1259060"/>
              <a:ext cx="4772631" cy="860697"/>
              <a:chOff x="627345" y="1588221"/>
              <a:chExt cx="4916714" cy="844084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627345" y="1588224"/>
                <a:ext cx="829581" cy="84408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539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chemeClr val="accent1">
                        <a:lumMod val="75000"/>
                      </a:schemeClr>
                    </a:solidFill>
                  </a:rPr>
                  <a:t>就</a:t>
                </a:r>
              </a:p>
            </p:txBody>
          </p:sp>
          <p:sp>
            <p:nvSpPr>
              <p:cNvPr id="9" name="角丸四角形 8"/>
              <p:cNvSpPr/>
              <p:nvPr/>
            </p:nvSpPr>
            <p:spPr>
              <a:xfrm>
                <a:off x="1649128" y="1588224"/>
                <a:ext cx="829581" cy="84408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539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chemeClr val="accent1">
                        <a:lumMod val="75000"/>
                      </a:schemeClr>
                    </a:solidFill>
                  </a:rPr>
                  <a:t>職</a:t>
                </a:r>
              </a:p>
            </p:txBody>
          </p:sp>
          <p:sp>
            <p:nvSpPr>
              <p:cNvPr id="10" name="角丸四角形 9"/>
              <p:cNvSpPr/>
              <p:nvPr/>
            </p:nvSpPr>
            <p:spPr>
              <a:xfrm>
                <a:off x="2670911" y="1588223"/>
                <a:ext cx="829581" cy="84408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539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chemeClr val="accent1">
                        <a:lumMod val="75000"/>
                      </a:schemeClr>
                    </a:solidFill>
                  </a:rPr>
                  <a:t>相</a:t>
                </a:r>
              </a:p>
            </p:txBody>
          </p:sp>
          <p:sp>
            <p:nvSpPr>
              <p:cNvPr id="11" name="角丸四角形 10"/>
              <p:cNvSpPr/>
              <p:nvPr/>
            </p:nvSpPr>
            <p:spPr>
              <a:xfrm>
                <a:off x="3692695" y="1588222"/>
                <a:ext cx="829581" cy="84408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539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chemeClr val="accent1">
                        <a:lumMod val="75000"/>
                      </a:schemeClr>
                    </a:solidFill>
                  </a:rPr>
                  <a:t>談</a:t>
                </a:r>
              </a:p>
            </p:txBody>
          </p:sp>
          <p:sp>
            <p:nvSpPr>
              <p:cNvPr id="12" name="角丸四角形 11"/>
              <p:cNvSpPr/>
              <p:nvPr/>
            </p:nvSpPr>
            <p:spPr>
              <a:xfrm>
                <a:off x="4714478" y="1588221"/>
                <a:ext cx="829581" cy="84408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539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chemeClr val="accent1">
                        <a:lumMod val="75000"/>
                      </a:schemeClr>
                    </a:solidFill>
                  </a:rPr>
                  <a:t>会</a:t>
                </a: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2052616" y="660136"/>
              <a:ext cx="2709921" cy="683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>
                  <a:solidFill>
                    <a:schemeClr val="accent1">
                      <a:lumMod val="50000"/>
                    </a:schemeClr>
                  </a:solidFill>
                </a:rPr>
                <a:t>オンライン</a:t>
              </a:r>
              <a:endParaRPr kumimoji="1" lang="ja-JP" altLang="en-US" sz="2277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60203" y="2102401"/>
              <a:ext cx="5959626" cy="868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416" b="1" dirty="0">
                  <a:solidFill>
                    <a:schemeClr val="accent1">
                      <a:lumMod val="50000"/>
                    </a:schemeClr>
                  </a:solidFill>
                </a:rPr>
                <a:t>4/20</a:t>
              </a:r>
              <a:r>
                <a:rPr kumimoji="1" lang="ja-JP" altLang="en-US" sz="1992" b="1" dirty="0">
                  <a:solidFill>
                    <a:srgbClr val="F35528"/>
                  </a:solidFill>
                </a:rPr>
                <a:t>（日）</a:t>
              </a:r>
              <a:r>
                <a:rPr kumimoji="1" lang="ja-JP" altLang="en-US" sz="1992" b="1" dirty="0">
                  <a:solidFill>
                    <a:schemeClr val="accent1">
                      <a:lumMod val="50000"/>
                    </a:schemeClr>
                  </a:solidFill>
                </a:rPr>
                <a:t>開催</a:t>
              </a: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889624" y="2629775"/>
            <a:ext cx="3276901" cy="58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996" b="1" dirty="0">
                <a:solidFill>
                  <a:srgbClr val="2F5597"/>
                </a:solidFill>
              </a:rPr>
              <a:t>UIJ</a:t>
            </a:r>
            <a:r>
              <a:rPr kumimoji="1" lang="ja-JP" altLang="en-US" sz="996" b="1" dirty="0">
                <a:solidFill>
                  <a:srgbClr val="2F5597"/>
                </a:solidFill>
              </a:rPr>
              <a:t>ターン・地元就職など何でもご相談ください！！</a:t>
            </a:r>
          </a:p>
          <a:p>
            <a:pPr algn="ctr">
              <a:lnSpc>
                <a:spcPct val="150000"/>
              </a:lnSpc>
            </a:pPr>
            <a:endParaRPr kumimoji="1" lang="ja-JP" altLang="en-US" sz="1139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9" r="34324" b="49650"/>
          <a:stretch/>
        </p:blipFill>
        <p:spPr>
          <a:xfrm>
            <a:off x="2932515" y="-431520"/>
            <a:ext cx="3636056" cy="4295216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-794693" y="-446904"/>
            <a:ext cx="6180454" cy="5029150"/>
          </a:xfrm>
          <a:prstGeom prst="rect">
            <a:avLst/>
          </a:prstGeom>
          <a:blipFill dpi="0" rotWithShape="1">
            <a:blip r:embed="rId4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rgbClr val="3F3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rgbClr val="3F332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22969" y="1231902"/>
            <a:ext cx="3820538" cy="1180554"/>
            <a:chOff x="392876" y="811118"/>
            <a:chExt cx="3820538" cy="1180554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392876" y="811118"/>
              <a:ext cx="3820538" cy="835769"/>
              <a:chOff x="246637" y="737665"/>
              <a:chExt cx="3820538" cy="835769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246637" y="1043160"/>
                <a:ext cx="3820538" cy="53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562" b="1" dirty="0"/>
                  <a:t>オンライン</a:t>
                </a:r>
                <a:r>
                  <a:rPr kumimoji="1" lang="ja-JP" altLang="en-US" sz="2846" b="1" dirty="0"/>
                  <a:t>就職</a:t>
                </a:r>
                <a:r>
                  <a:rPr kumimoji="1" lang="ja-JP" altLang="en-US" sz="2562" b="1" dirty="0"/>
                  <a:t>相談会</a:t>
                </a:r>
              </a:p>
            </p:txBody>
          </p:sp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3336" y="737665"/>
                <a:ext cx="1527141" cy="267500"/>
              </a:xfrm>
              <a:prstGeom prst="rect">
                <a:avLst/>
              </a:prstGeom>
            </p:spPr>
          </p:pic>
        </p:grpSp>
        <p:grpSp>
          <p:nvGrpSpPr>
            <p:cNvPr id="5" name="グループ化 4"/>
            <p:cNvGrpSpPr/>
            <p:nvPr/>
          </p:nvGrpSpPr>
          <p:grpSpPr>
            <a:xfrm>
              <a:off x="539115" y="1652686"/>
              <a:ext cx="3528060" cy="338986"/>
              <a:chOff x="2491740" y="3385630"/>
              <a:chExt cx="3528060" cy="338986"/>
            </a:xfrm>
          </p:grpSpPr>
          <p:sp>
            <p:nvSpPr>
              <p:cNvPr id="20" name="正方形/長方形 19"/>
              <p:cNvSpPr/>
              <p:nvPr/>
            </p:nvSpPr>
            <p:spPr>
              <a:xfrm>
                <a:off x="2491740" y="3385630"/>
                <a:ext cx="3528060" cy="338986"/>
              </a:xfrm>
              <a:prstGeom prst="rect">
                <a:avLst/>
              </a:prstGeom>
              <a:solidFill>
                <a:srgbClr val="F4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491740" y="3386062"/>
                <a:ext cx="3528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600" b="1" spc="-120" dirty="0" smtClean="0">
                    <a:solidFill>
                      <a:schemeClr val="bg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＼長岡で就職したい方をサポート！／</a:t>
                </a:r>
                <a:endParaRPr kumimoji="1" lang="ja-JP" altLang="en-US" sz="1600" b="1" spc="-12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</p:grpSp>
      </p:grpSp>
      <p:grpSp>
        <p:nvGrpSpPr>
          <p:cNvPr id="7" name="グループ化 6"/>
          <p:cNvGrpSpPr/>
          <p:nvPr/>
        </p:nvGrpSpPr>
        <p:grpSpPr>
          <a:xfrm>
            <a:off x="1378374" y="303472"/>
            <a:ext cx="2933970" cy="734392"/>
            <a:chOff x="1992838" y="132739"/>
            <a:chExt cx="2933970" cy="73439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838" y="132739"/>
              <a:ext cx="2933970" cy="73439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101121" y="338320"/>
              <a:ext cx="27174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spc="-120" dirty="0">
                  <a:solidFill>
                    <a:srgbClr val="3F332B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UIJ</a:t>
              </a:r>
              <a:r>
                <a:rPr kumimoji="1" lang="ja-JP" altLang="en-US" sz="1100" b="1" spc="-120" dirty="0">
                  <a:solidFill>
                    <a:srgbClr val="3F332B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ターン・地元就職なんでもご相談下さい！</a:t>
              </a:r>
              <a:endParaRPr kumimoji="1" lang="ja-JP" altLang="en-US" sz="1100" dirty="0"/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6044878" y="2044812"/>
            <a:ext cx="1961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u="sng" spc="-120" dirty="0" smtClean="0">
                <a:solidFill>
                  <a:srgbClr val="3F33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ご予約はこちらから</a:t>
            </a:r>
            <a:endParaRPr kumimoji="1" lang="ja-JP" altLang="en-US" sz="1400" b="1" u="sng" spc="-120" dirty="0">
              <a:solidFill>
                <a:srgbClr val="3F332B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44878" y="1191753"/>
            <a:ext cx="2091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spc="-310" dirty="0" smtClean="0">
                <a:solidFill>
                  <a:srgbClr val="F46C6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4/19</a:t>
            </a:r>
            <a:r>
              <a:rPr kumimoji="1" lang="ja-JP" altLang="en-US" sz="1400" b="1" spc="-310" dirty="0" smtClean="0">
                <a:solidFill>
                  <a:srgbClr val="F46C6C"/>
                </a:solidFill>
              </a:rPr>
              <a:t>（</a:t>
            </a:r>
            <a:r>
              <a:rPr kumimoji="1" lang="ja-JP" altLang="en-US" sz="1400" b="1" spc="-310" dirty="0">
                <a:solidFill>
                  <a:srgbClr val="F46C6C"/>
                </a:solidFill>
              </a:rPr>
              <a:t>日</a:t>
            </a:r>
            <a:r>
              <a:rPr kumimoji="1" lang="ja-JP" altLang="en-US" sz="1400" b="1" spc="-310" dirty="0" smtClean="0">
                <a:solidFill>
                  <a:srgbClr val="F46C6C"/>
                </a:solidFill>
              </a:rPr>
              <a:t>）</a:t>
            </a:r>
            <a:endParaRPr kumimoji="1" lang="en-US" altLang="ja-JP" sz="1400" b="1" spc="-310" dirty="0" smtClean="0">
              <a:solidFill>
                <a:srgbClr val="F46C6C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439036" y="925474"/>
            <a:ext cx="902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rgbClr val="3F33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開催日時</a:t>
            </a:r>
            <a:endParaRPr lang="ja-JP" altLang="en-US" sz="1400" b="1" dirty="0">
              <a:solidFill>
                <a:srgbClr val="3F332B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53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78" y="508234"/>
            <a:ext cx="3621182" cy="241412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6"/>
          <a:stretch/>
        </p:blipFill>
        <p:spPr>
          <a:xfrm>
            <a:off x="1" y="0"/>
            <a:ext cx="8135938" cy="3430587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498120" y="1661233"/>
            <a:ext cx="5139698" cy="857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rgbClr val="595959"/>
                </a:solidFill>
                <a:latin typeface="+mn-ea"/>
              </a:rPr>
              <a:t>新卒求人掲載中</a:t>
            </a:r>
            <a:endParaRPr kumimoji="1" lang="en-US" altLang="ja-JP" sz="5400" dirty="0">
              <a:solidFill>
                <a:srgbClr val="595959"/>
              </a:solidFill>
              <a:latin typeface="+mn-ea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737032" y="754419"/>
            <a:ext cx="2661875" cy="194572"/>
            <a:chOff x="3900961" y="392812"/>
            <a:chExt cx="3973636" cy="290456"/>
          </a:xfrm>
        </p:grpSpPr>
        <p:pic>
          <p:nvPicPr>
            <p:cNvPr id="6" name="図 5" descr="記号, 時計, 交通, 光 が含まれている画像&#10;&#10;自動的に生成された説明">
              <a:extLst>
                <a:ext uri="{FF2B5EF4-FFF2-40B4-BE49-F238E27FC236}">
                  <a16:creationId xmlns="" xmlns:a16="http://schemas.microsoft.com/office/drawing/2014/main" id="{F4BCA9CB-A1F1-450A-ADEB-1EBCE979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360" y="421089"/>
              <a:ext cx="1849237" cy="255419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="" xmlns:a16="http://schemas.microsoft.com/office/drawing/2014/main" id="{823E9267-6110-489C-A9A8-791FE826B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961" y="392812"/>
              <a:ext cx="2039118" cy="290456"/>
            </a:xfrm>
            <a:prstGeom prst="rect">
              <a:avLst/>
            </a:prstGeom>
          </p:spPr>
        </p:pic>
      </p:grpSp>
      <p:sp>
        <p:nvSpPr>
          <p:cNvPr id="8" name="正方形/長方形 7"/>
          <p:cNvSpPr/>
          <p:nvPr/>
        </p:nvSpPr>
        <p:spPr>
          <a:xfrm>
            <a:off x="3427595" y="1284250"/>
            <a:ext cx="1280749" cy="297381"/>
          </a:xfrm>
          <a:prstGeom prst="rect">
            <a:avLst/>
          </a:prstGeom>
          <a:solidFill>
            <a:srgbClr val="ED912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23" b="1" dirty="0" smtClean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scadia Code" panose="020B0609020000020004" pitchFamily="49" charset="0"/>
              </a:rPr>
              <a:t>2027</a:t>
            </a:r>
            <a:r>
              <a:rPr kumimoji="1" lang="ja-JP" altLang="en-US" sz="1423" b="1" dirty="0" smtClean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scadia Code" panose="020B0609020000020004" pitchFamily="49" charset="0"/>
              </a:rPr>
              <a:t>年</a:t>
            </a:r>
            <a:r>
              <a:rPr kumimoji="1" lang="ja-JP" altLang="en-US" sz="1423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Cascadia Code" panose="020B0609020000020004" pitchFamily="49" charset="0"/>
              </a:rPr>
              <a:t>卒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6983133" y="2284513"/>
            <a:ext cx="1152805" cy="1337280"/>
            <a:chOff x="15696721" y="2837376"/>
            <a:chExt cx="2591280" cy="3005944"/>
          </a:xfrm>
        </p:grpSpPr>
        <p:sp>
          <p:nvSpPr>
            <p:cNvPr id="12" name="直角三角形 11"/>
            <p:cNvSpPr/>
            <p:nvPr/>
          </p:nvSpPr>
          <p:spPr>
            <a:xfrm rot="16200000">
              <a:off x="15696721" y="2837376"/>
              <a:ext cx="2591280" cy="2591280"/>
            </a:xfrm>
            <a:prstGeom prst="rtTriangle">
              <a:avLst/>
            </a:prstGeom>
            <a:solidFill>
              <a:srgbClr val="6B7664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8898516">
              <a:off x="15957048" y="4116793"/>
              <a:ext cx="2752873" cy="700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24" b="1" dirty="0" smtClean="0">
                  <a:solidFill>
                    <a:schemeClr val="bg1"/>
                  </a:solidFill>
                </a:rPr>
                <a:t>TA</a:t>
              </a:r>
              <a:r>
                <a:rPr kumimoji="1" lang="en-US" altLang="ja-JP" sz="1424" b="1" dirty="0">
                  <a:solidFill>
                    <a:schemeClr val="bg1"/>
                  </a:solidFill>
                </a:rPr>
                <a:t>P</a:t>
              </a:r>
              <a:r>
                <a:rPr kumimoji="1" lang="ja-JP" altLang="en-US" sz="1424" b="1" dirty="0" smtClean="0">
                  <a:solidFill>
                    <a:schemeClr val="bg1"/>
                  </a:solidFill>
                </a:rPr>
                <a:t> </a:t>
              </a:r>
              <a:r>
                <a:rPr kumimoji="1" lang="en-US" altLang="ja-JP" sz="1424" b="1" dirty="0">
                  <a:solidFill>
                    <a:schemeClr val="bg1"/>
                  </a:solidFill>
                </a:rPr>
                <a:t>HERE</a:t>
              </a:r>
              <a:r>
                <a:rPr kumimoji="1" lang="ja-JP" altLang="en-US" sz="1424" b="1" dirty="0">
                  <a:solidFill>
                    <a:schemeClr val="bg1"/>
                  </a:solidFill>
                </a:rPr>
                <a:t> </a:t>
              </a:r>
              <a:r>
                <a:rPr kumimoji="1" lang="en-US" altLang="ja-JP" sz="1424" b="1" dirty="0">
                  <a:solidFill>
                    <a:schemeClr val="bg1"/>
                  </a:solidFill>
                </a:rPr>
                <a:t>‼</a:t>
              </a:r>
              <a:endParaRPr kumimoji="1" lang="ja-JP" altLang="en-US" sz="1424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346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B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490742" y="697698"/>
            <a:ext cx="3418727" cy="1290023"/>
            <a:chOff x="6146768" y="543469"/>
            <a:chExt cx="4804229" cy="1812828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441168" y="1395497"/>
              <a:ext cx="4215431" cy="96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277" b="1" dirty="0">
                  <a:ln w="190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▶▶▶　</a:t>
              </a:r>
              <a:r>
                <a:rPr kumimoji="1" lang="en-US" altLang="ja-JP" sz="3843" b="1" dirty="0">
                  <a:ln w="190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3/9</a:t>
              </a:r>
              <a:r>
                <a:rPr kumimoji="1" lang="ja-JP" altLang="en-US" sz="3843" b="1" dirty="0">
                  <a:ln w="190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1992" b="1" dirty="0">
                  <a:ln w="190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（日）</a:t>
              </a:r>
              <a:endParaRPr kumimoji="1" lang="ja-JP" altLang="en-US" sz="2562" b="1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146768" y="822278"/>
              <a:ext cx="4804229" cy="622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277" b="1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オンライン就職相談会</a:t>
              </a: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2666" y="543469"/>
              <a:ext cx="1408303" cy="267188"/>
            </a:xfrm>
            <a:prstGeom prst="rect">
              <a:avLst/>
            </a:prstGeom>
          </p:spPr>
        </p:pic>
      </p:grpSp>
      <p:sp>
        <p:nvSpPr>
          <p:cNvPr id="19" name="テキスト ボックス 18"/>
          <p:cNvSpPr txBox="1"/>
          <p:nvPr/>
        </p:nvSpPr>
        <p:spPr>
          <a:xfrm>
            <a:off x="5484714" y="-1305997"/>
            <a:ext cx="2999734" cy="24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96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HATARAKU‼</a:t>
            </a:r>
            <a:endParaRPr kumimoji="1" lang="ja-JP" altLang="en-US" sz="996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802689" y="339881"/>
            <a:ext cx="4263676" cy="2785557"/>
            <a:chOff x="4396166" y="452766"/>
            <a:chExt cx="3704014" cy="241991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3755" y="1741894"/>
              <a:ext cx="1121527" cy="1119509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2326" y="570618"/>
              <a:ext cx="1746257" cy="1746257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8387" y="1342710"/>
              <a:ext cx="1527250" cy="1529973"/>
            </a:xfrm>
            <a:prstGeom prst="rect">
              <a:avLst/>
            </a:prstGeom>
          </p:spPr>
        </p:pic>
        <p:sp>
          <p:nvSpPr>
            <p:cNvPr id="23" name="フローチャート: 結合子 22"/>
            <p:cNvSpPr/>
            <p:nvPr/>
          </p:nvSpPr>
          <p:spPr>
            <a:xfrm>
              <a:off x="7232342" y="926940"/>
              <a:ext cx="867838" cy="852749"/>
            </a:xfrm>
            <a:prstGeom prst="flowChartConnector">
              <a:avLst/>
            </a:prstGeom>
            <a:solidFill>
              <a:schemeClr val="bg1"/>
            </a:solidFill>
            <a:ln w="44450" cap="rnd" cmpd="sng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54" b="1" dirty="0">
                  <a:solidFill>
                    <a:srgbClr val="3B3838"/>
                  </a:solidFill>
                </a:rPr>
                <a:t>地元就職</a:t>
              </a:r>
            </a:p>
          </p:txBody>
        </p:sp>
        <p:sp>
          <p:nvSpPr>
            <p:cNvPr id="25" name="フローチャート: 結合子 24"/>
            <p:cNvSpPr/>
            <p:nvPr/>
          </p:nvSpPr>
          <p:spPr>
            <a:xfrm>
              <a:off x="4396166" y="452766"/>
              <a:ext cx="845390" cy="845390"/>
            </a:xfrm>
            <a:prstGeom prst="flowChartConnector">
              <a:avLst/>
            </a:prstGeom>
            <a:solidFill>
              <a:schemeClr val="bg1"/>
            </a:solidFill>
            <a:ln w="44450" cap="rnd" cmpd="thinThick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54" b="1" dirty="0">
                  <a:solidFill>
                    <a:srgbClr val="3B3838"/>
                  </a:solidFill>
                </a:rPr>
                <a:t>ＵＩＪターン</a:t>
              </a: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001565" y="2125338"/>
            <a:ext cx="2407313" cy="2308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長岡で働きたい方をサポートします！</a:t>
            </a:r>
            <a:endParaRPr kumimoji="1" lang="ja-JP" altLang="en-US" sz="9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90516" y="642394"/>
            <a:ext cx="2418362" cy="28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81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＼ 　　　　　　　／</a:t>
            </a:r>
            <a:endParaRPr kumimoji="1" lang="en-US" altLang="ja-JP" sz="747" b="1" dirty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0769" y="2340608"/>
            <a:ext cx="3668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☑ </a:t>
            </a:r>
            <a:r>
              <a:rPr kumimoji="1"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長岡市内のリアルな情報が知りたい　</a:t>
            </a:r>
            <a:endParaRPr kumimoji="1" lang="en-US" altLang="ja-JP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☑ </a:t>
            </a:r>
            <a:r>
              <a:rPr kumimoji="1"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オンラインで相談したい　</a:t>
            </a:r>
            <a:r>
              <a:rPr kumimoji="1" lang="ja-JP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kumimoji="1" lang="ja-JP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☑ </a:t>
            </a:r>
            <a:r>
              <a:rPr kumimoji="1"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地元で就職したい（学生）</a:t>
            </a:r>
            <a:endParaRPr kumimoji="1" lang="en-US" altLang="ja-JP" sz="900" b="1" dirty="0">
              <a:solidFill>
                <a:schemeClr val="tx1">
                  <a:lumMod val="65000"/>
                  <a:lumOff val="3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☑ </a:t>
            </a:r>
            <a:r>
              <a:rPr kumimoji="1"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ＵＩＪターン転職したいけど、何からはじめればいいかわからない</a:t>
            </a:r>
            <a:endParaRPr kumimoji="1" lang="en-US" altLang="ja-JP" sz="900" b="1" dirty="0">
              <a:solidFill>
                <a:schemeClr val="tx1">
                  <a:lumMod val="65000"/>
                  <a:lumOff val="3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 rot="10800000">
            <a:off x="-10806" y="-11238"/>
            <a:ext cx="1519804" cy="1525681"/>
            <a:chOff x="9813175" y="1772488"/>
            <a:chExt cx="1620000" cy="1626265"/>
          </a:xfrm>
          <a:solidFill>
            <a:srgbClr val="595959"/>
          </a:solidFill>
        </p:grpSpPr>
        <p:sp>
          <p:nvSpPr>
            <p:cNvPr id="27" name="直角三角形 26"/>
            <p:cNvSpPr/>
            <p:nvPr/>
          </p:nvSpPr>
          <p:spPr>
            <a:xfrm rot="16200000">
              <a:off x="9813175" y="1772488"/>
              <a:ext cx="1620000" cy="1620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 rot="8077247">
              <a:off x="10310869" y="2626742"/>
              <a:ext cx="1106557" cy="437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23" b="1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予約制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449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473538" y="551830"/>
            <a:ext cx="7095666" cy="2414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81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85" y="458538"/>
            <a:ext cx="5013977" cy="300838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540119" y="555275"/>
            <a:ext cx="5073467" cy="7428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none" lIns="65069" tIns="32535" rIns="65069" bIns="32535">
            <a:spAutoFit/>
          </a:bodyPr>
          <a:lstStyle/>
          <a:p>
            <a:pPr algn="ctr"/>
            <a:r>
              <a:rPr lang="ja-JP" altLang="en-US" sz="4400" b="1" dirty="0">
                <a:ln w="34925" cmpd="sng">
                  <a:solidFill>
                    <a:srgbClr val="0093BD"/>
                  </a:solidFill>
                  <a:prstDash val="solid"/>
                </a:ln>
                <a:solidFill>
                  <a:srgbClr val="0093BD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就職ガイダンス</a:t>
            </a:r>
            <a:r>
              <a:rPr lang="en-US" altLang="ja-JP" sz="4400" b="1" dirty="0">
                <a:ln w="34925" cmpd="sng">
                  <a:solidFill>
                    <a:srgbClr val="0093BD"/>
                  </a:solidFill>
                  <a:prstDash val="solid"/>
                </a:ln>
                <a:solidFill>
                  <a:srgbClr val="0093BD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2026</a:t>
            </a:r>
            <a:endParaRPr lang="ja-JP" altLang="en-US" sz="4400" b="1" dirty="0">
              <a:ln w="34925" cmpd="sng">
                <a:solidFill>
                  <a:srgbClr val="0093BD"/>
                </a:solidFill>
                <a:prstDash val="solid"/>
              </a:ln>
              <a:solidFill>
                <a:srgbClr val="0093BD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506290" y="514263"/>
            <a:ext cx="5073467" cy="7428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none" lIns="65069" tIns="32535" rIns="65069" bIns="32535">
            <a:spAutoFit/>
          </a:bodyPr>
          <a:lstStyle/>
          <a:p>
            <a:pPr algn="ctr"/>
            <a:r>
              <a:rPr lang="ja-JP" altLang="en-US" sz="4400" b="1" dirty="0">
                <a:ln w="22225" cmpd="sng">
                  <a:solidFill>
                    <a:srgbClr val="0093BD"/>
                  </a:solidFill>
                  <a:prstDash val="solid"/>
                </a:ln>
                <a:solidFill>
                  <a:srgbClr val="FEDA0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就職ガイダンス</a:t>
            </a:r>
            <a:r>
              <a:rPr lang="en-US" altLang="ja-JP" sz="4400" b="1" dirty="0">
                <a:ln w="22225" cmpd="sng">
                  <a:solidFill>
                    <a:srgbClr val="0093BD"/>
                  </a:solidFill>
                  <a:prstDash val="solid"/>
                </a:ln>
                <a:solidFill>
                  <a:srgbClr val="FEDA0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2026</a:t>
            </a:r>
            <a:endParaRPr lang="ja-JP" altLang="en-US" sz="4400" b="1" dirty="0">
              <a:ln w="22225" cmpd="sng">
                <a:solidFill>
                  <a:srgbClr val="0093BD"/>
                </a:solidFill>
                <a:prstDash val="solid"/>
              </a:ln>
              <a:solidFill>
                <a:srgbClr val="FEDA0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1991210" y="1287579"/>
            <a:ext cx="3968053" cy="1015663"/>
            <a:chOff x="2307861" y="938522"/>
            <a:chExt cx="5261327" cy="1279887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307861" y="938522"/>
              <a:ext cx="4842083" cy="127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F43E9D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2025</a:t>
              </a:r>
              <a:r>
                <a:rPr kumimoji="1" lang="ja-JP" altLang="en-US" sz="6000" b="1" dirty="0">
                  <a:solidFill>
                    <a:srgbClr val="F43E9D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３</a:t>
              </a:r>
              <a:r>
                <a:rPr kumimoji="1" lang="en-US" altLang="ja-JP" sz="6000" b="1" dirty="0">
                  <a:solidFill>
                    <a:srgbClr val="F43E9D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/</a:t>
              </a:r>
              <a:r>
                <a:rPr kumimoji="1" lang="ja-JP" altLang="en-US" sz="6000" b="1" dirty="0">
                  <a:solidFill>
                    <a:srgbClr val="F43E9D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１４</a:t>
              </a: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7029188" y="1514666"/>
              <a:ext cx="540000" cy="504000"/>
            </a:xfrm>
            <a:prstGeom prst="ellipse">
              <a:avLst/>
            </a:prstGeom>
            <a:solidFill>
              <a:srgbClr val="F43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23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金</a:t>
              </a:r>
            </a:p>
          </p:txBody>
        </p: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378" y="1258836"/>
            <a:ext cx="2866059" cy="1719636"/>
          </a:xfrm>
          <a:prstGeom prst="rect">
            <a:avLst/>
          </a:prstGeom>
        </p:spPr>
      </p:pic>
      <p:sp>
        <p:nvSpPr>
          <p:cNvPr id="19" name="山形 18"/>
          <p:cNvSpPr/>
          <p:nvPr/>
        </p:nvSpPr>
        <p:spPr>
          <a:xfrm>
            <a:off x="5399665" y="1263117"/>
            <a:ext cx="1475488" cy="248944"/>
          </a:xfrm>
          <a:prstGeom prst="chevron">
            <a:avLst/>
          </a:prstGeom>
          <a:solidFill>
            <a:srgbClr val="009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139" b="1" dirty="0">
                <a:solidFill>
                  <a:schemeClr val="bg1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in</a:t>
            </a:r>
            <a:r>
              <a:rPr kumimoji="1" lang="ja-JP" altLang="en-US" sz="1139" b="1" dirty="0">
                <a:solidFill>
                  <a:schemeClr val="bg1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アオーレ長岡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2067670" y="2246605"/>
            <a:ext cx="3913428" cy="0"/>
          </a:xfrm>
          <a:prstGeom prst="line">
            <a:avLst/>
          </a:prstGeom>
          <a:ln w="53975">
            <a:solidFill>
              <a:srgbClr val="009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247786" y="2322057"/>
            <a:ext cx="55310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長岡・小千谷・見附・出雲崎・</a:t>
            </a:r>
            <a:r>
              <a:rPr lang="en-US" altLang="ja-JP" sz="1300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NAGAOKA WORKER</a:t>
            </a:r>
            <a:r>
              <a:rPr kumimoji="1" lang="ja-JP" altLang="en-US" sz="1050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の企業</a:t>
            </a:r>
            <a:r>
              <a:rPr kumimoji="1" lang="ja-JP" altLang="en-US" sz="1300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１０８社</a:t>
            </a:r>
            <a:r>
              <a:rPr kumimoji="1" lang="ja-JP" altLang="en-US" sz="1050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が参加！</a:t>
            </a:r>
            <a:endParaRPr kumimoji="1" lang="en-US" altLang="ja-JP" sz="1050" b="1" dirty="0">
              <a:solidFill>
                <a:srgbClr val="0093BD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824569" y="2637740"/>
            <a:ext cx="2393604" cy="245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996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996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午前・午後 各</a:t>
            </a:r>
            <a:r>
              <a:rPr kumimoji="1" lang="en-US" altLang="ja-JP" sz="996" b="1" smtClean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54</a:t>
            </a:r>
            <a:r>
              <a:rPr kumimoji="1" lang="ja-JP" altLang="en-US" sz="996" b="1" smtClean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社</a:t>
            </a:r>
            <a:r>
              <a:rPr kumimoji="1" lang="ja-JP" altLang="en-US" sz="996" b="1" dirty="0">
                <a:solidFill>
                  <a:srgbClr val="0093BD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の企業入替制です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67670" y="220758"/>
            <a:ext cx="3950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F43E9D"/>
                </a:solidFill>
              </a:rPr>
              <a:t>＼ 採用担当者から“リアル”が聞ける ／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86"/>
            <a:ext cx="1622367" cy="121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8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92" y="0"/>
            <a:ext cx="3604044" cy="3430588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5261128" y="473385"/>
            <a:ext cx="3034879" cy="1426920"/>
          </a:xfrm>
          <a:prstGeom prst="roundRect">
            <a:avLst>
              <a:gd name="adj" fmla="val 606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長岡で働きたい方をサポートします！</a:t>
            </a:r>
            <a:endParaRPr kumimoji="1"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712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>
              <a:lnSpc>
                <a:spcPts val="1210"/>
              </a:lnSpc>
            </a:pPr>
            <a:r>
              <a:rPr kumimoji="1" lang="ja-JP" altLang="en-US" sz="854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☑</a:t>
            </a:r>
            <a:r>
              <a:rPr kumimoji="1" lang="ja-JP" altLang="en-US" sz="78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長岡市内のリアルな情報が知りたい</a:t>
            </a:r>
            <a:endParaRPr kumimoji="1" lang="en-US" altLang="ja-JP" sz="783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>
              <a:lnSpc>
                <a:spcPts val="1210"/>
              </a:lnSpc>
            </a:pPr>
            <a:r>
              <a:rPr kumimoji="1" lang="ja-JP" altLang="en-US" sz="854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☑</a:t>
            </a:r>
            <a:r>
              <a:rPr kumimoji="1" lang="ja-JP" altLang="en-US" sz="78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ＵＩＪターン転職したいけど</a:t>
            </a:r>
            <a:endParaRPr kumimoji="1" lang="en-US" altLang="ja-JP" sz="783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>
              <a:lnSpc>
                <a:spcPts val="1210"/>
              </a:lnSpc>
            </a:pPr>
            <a:r>
              <a:rPr kumimoji="1" lang="ja-JP" altLang="en-US" sz="78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何からはじめればいいかわからない</a:t>
            </a:r>
            <a:endParaRPr kumimoji="1" lang="en-US" altLang="ja-JP" sz="783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>
              <a:lnSpc>
                <a:spcPts val="1210"/>
              </a:lnSpc>
            </a:pPr>
            <a:r>
              <a:rPr kumimoji="1" lang="ja-JP" altLang="en-US" sz="854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☑</a:t>
            </a:r>
            <a:r>
              <a:rPr kumimoji="1" lang="ja-JP" altLang="en-US" sz="78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地元で就職したい（学生）</a:t>
            </a:r>
            <a:endParaRPr kumimoji="1" lang="en-US" altLang="ja-JP" sz="783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>
              <a:lnSpc>
                <a:spcPts val="1210"/>
              </a:lnSpc>
            </a:pPr>
            <a:r>
              <a:rPr kumimoji="1" lang="ja-JP" altLang="en-US" sz="854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☑</a:t>
            </a:r>
            <a:r>
              <a:rPr kumimoji="1" lang="ja-JP" altLang="en-US" sz="78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とりあえず情報収集したい</a:t>
            </a:r>
            <a:endParaRPr kumimoji="1" lang="en-US" altLang="ja-JP" sz="783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>
              <a:lnSpc>
                <a:spcPts val="1210"/>
              </a:lnSpc>
            </a:pPr>
            <a:r>
              <a:rPr kumimoji="1" lang="ja-JP" altLang="en-US" sz="854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☑</a:t>
            </a:r>
            <a:r>
              <a:rPr kumimoji="1" lang="ja-JP" altLang="en-US" sz="78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オンラインで相談したい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5909184" y="1944362"/>
            <a:ext cx="1611370" cy="774113"/>
            <a:chOff x="5529434" y="2039608"/>
            <a:chExt cx="1611370" cy="774113"/>
          </a:xfrm>
        </p:grpSpPr>
        <p:sp>
          <p:nvSpPr>
            <p:cNvPr id="8" name="フローチャート: 結合子 7"/>
            <p:cNvSpPr/>
            <p:nvPr/>
          </p:nvSpPr>
          <p:spPr>
            <a:xfrm>
              <a:off x="5529434" y="2045184"/>
              <a:ext cx="768537" cy="768537"/>
            </a:xfrm>
            <a:prstGeom prst="flowChartConnector">
              <a:avLst/>
            </a:prstGeom>
            <a:solidFill>
              <a:schemeClr val="bg1"/>
            </a:solidFill>
            <a:ln w="38100" cap="rnd" cmpd="sng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96" b="1" dirty="0">
                  <a:solidFill>
                    <a:srgbClr val="3B3838"/>
                  </a:solidFill>
                </a:rPr>
                <a:t>地元</a:t>
              </a:r>
              <a:endParaRPr kumimoji="1" lang="en-US" altLang="ja-JP" sz="996" b="1" dirty="0">
                <a:solidFill>
                  <a:srgbClr val="3B3838"/>
                </a:solidFill>
              </a:endParaRPr>
            </a:p>
            <a:p>
              <a:pPr algn="ctr"/>
              <a:r>
                <a:rPr kumimoji="1" lang="ja-JP" altLang="en-US" sz="996" b="1" dirty="0">
                  <a:solidFill>
                    <a:srgbClr val="3B3838"/>
                  </a:solidFill>
                </a:rPr>
                <a:t>就職</a:t>
              </a:r>
            </a:p>
          </p:txBody>
        </p:sp>
        <p:sp>
          <p:nvSpPr>
            <p:cNvPr id="17" name="フローチャート: 結合子 16"/>
            <p:cNvSpPr/>
            <p:nvPr/>
          </p:nvSpPr>
          <p:spPr>
            <a:xfrm>
              <a:off x="6372267" y="2039608"/>
              <a:ext cx="768537" cy="768537"/>
            </a:xfrm>
            <a:prstGeom prst="flowChartConnector">
              <a:avLst/>
            </a:prstGeom>
            <a:solidFill>
              <a:schemeClr val="bg1"/>
            </a:solidFill>
            <a:ln w="38100" cap="rnd" cmpd="thinThick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solidFill>
                    <a:srgbClr val="3B3838"/>
                  </a:solidFill>
                </a:rPr>
                <a:t>ＵＩＪターン</a:t>
              </a: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22456" y="600181"/>
            <a:ext cx="3671351" cy="2230225"/>
            <a:chOff x="-27767" y="674393"/>
            <a:chExt cx="3522826" cy="1954834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304550" y="1014853"/>
              <a:ext cx="2858193" cy="864938"/>
              <a:chOff x="921231" y="933855"/>
              <a:chExt cx="4420025" cy="1417459"/>
            </a:xfrm>
          </p:grpSpPr>
          <p:sp>
            <p:nvSpPr>
              <p:cNvPr id="7" name="角丸四角形 6"/>
              <p:cNvSpPr/>
              <p:nvPr/>
            </p:nvSpPr>
            <p:spPr>
              <a:xfrm>
                <a:off x="2095812" y="933855"/>
                <a:ext cx="2069395" cy="537029"/>
              </a:xfrm>
              <a:prstGeom prst="roundRect">
                <a:avLst/>
              </a:prstGeom>
              <a:solidFill>
                <a:srgbClr val="002060"/>
              </a:solidFill>
              <a:ln w="444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dist"/>
                <a:r>
                  <a:rPr kumimoji="1" lang="ja-JP" altLang="en-US" sz="996" b="1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オンライン</a:t>
                </a:r>
              </a:p>
            </p:txBody>
          </p:sp>
          <p:grpSp>
            <p:nvGrpSpPr>
              <p:cNvPr id="14" name="グループ化 13"/>
              <p:cNvGrpSpPr/>
              <p:nvPr/>
            </p:nvGrpSpPr>
            <p:grpSpPr>
              <a:xfrm>
                <a:off x="921231" y="1335314"/>
                <a:ext cx="4420025" cy="1016000"/>
                <a:chOff x="921232" y="1335314"/>
                <a:chExt cx="3739554" cy="806886"/>
              </a:xfrm>
            </p:grpSpPr>
            <p:sp>
              <p:nvSpPr>
                <p:cNvPr id="9" name="正方形/長方形 8"/>
                <p:cNvSpPr/>
                <p:nvPr/>
              </p:nvSpPr>
              <p:spPr>
                <a:xfrm>
                  <a:off x="921232" y="1335315"/>
                  <a:ext cx="747911" cy="806885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2277" b="1" dirty="0">
                      <a:solidFill>
                        <a:schemeClr val="bg2">
                          <a:lumMod val="25000"/>
                        </a:schemeClr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就</a:t>
                  </a:r>
                  <a:endParaRPr kumimoji="1" lang="en-US" altLang="ja-JP" sz="2277" b="1" dirty="0">
                    <a:solidFill>
                      <a:schemeClr val="bg2">
                        <a:lumMod val="25000"/>
                      </a:schemeClr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0" name="正方形/長方形 9"/>
                <p:cNvSpPr/>
                <p:nvPr/>
              </p:nvSpPr>
              <p:spPr>
                <a:xfrm>
                  <a:off x="1669143" y="1335315"/>
                  <a:ext cx="747911" cy="806885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2562" b="1" dirty="0">
                      <a:solidFill>
                        <a:schemeClr val="bg2">
                          <a:lumMod val="25000"/>
                        </a:schemeClr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職</a:t>
                  </a:r>
                </a:p>
              </p:txBody>
            </p:sp>
            <p:sp>
              <p:nvSpPr>
                <p:cNvPr id="11" name="正方形/長方形 10"/>
                <p:cNvSpPr/>
                <p:nvPr/>
              </p:nvSpPr>
              <p:spPr>
                <a:xfrm>
                  <a:off x="2417054" y="1335315"/>
                  <a:ext cx="747911" cy="806885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2562" b="1" dirty="0">
                      <a:solidFill>
                        <a:schemeClr val="bg2">
                          <a:lumMod val="25000"/>
                        </a:schemeClr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相</a:t>
                  </a:r>
                </a:p>
              </p:txBody>
            </p:sp>
            <p:sp>
              <p:nvSpPr>
                <p:cNvPr id="12" name="正方形/長方形 11"/>
                <p:cNvSpPr/>
                <p:nvPr/>
              </p:nvSpPr>
              <p:spPr>
                <a:xfrm>
                  <a:off x="3164964" y="1335314"/>
                  <a:ext cx="747911" cy="806885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2562" b="1" dirty="0">
                      <a:solidFill>
                        <a:schemeClr val="bg2">
                          <a:lumMod val="25000"/>
                        </a:schemeClr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談</a:t>
                  </a:r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3912875" y="1335314"/>
                  <a:ext cx="747911" cy="806885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2562" b="1" dirty="0">
                      <a:solidFill>
                        <a:schemeClr val="bg2">
                          <a:lumMod val="25000"/>
                        </a:schemeClr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会</a:t>
                  </a:r>
                </a:p>
              </p:txBody>
            </p:sp>
          </p:grpSp>
        </p:grpSp>
        <p:sp>
          <p:nvSpPr>
            <p:cNvPr id="15" name="テキスト ボックス 14"/>
            <p:cNvSpPr txBox="1"/>
            <p:nvPr/>
          </p:nvSpPr>
          <p:spPr>
            <a:xfrm>
              <a:off x="-27767" y="1879791"/>
              <a:ext cx="3522826" cy="749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270" b="1" dirty="0">
                  <a:ln w="19050">
                    <a:noFill/>
                  </a:ln>
                  <a:solidFill>
                    <a:srgbClr val="182C43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2/9</a:t>
              </a:r>
              <a:r>
                <a:rPr kumimoji="1" lang="ja-JP" altLang="en-US" sz="2277" b="1" dirty="0">
                  <a:ln w="19050">
                    <a:noFill/>
                  </a:ln>
                  <a:solidFill>
                    <a:srgbClr val="182C43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（日）　開催</a:t>
              </a:r>
              <a:endParaRPr kumimoji="1" lang="ja-JP" altLang="en-US" sz="2846" b="1" dirty="0">
                <a:ln w="19050">
                  <a:noFill/>
                </a:ln>
                <a:solidFill>
                  <a:srgbClr val="182C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398" y="681500"/>
              <a:ext cx="1064497" cy="202861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904800" y="674393"/>
              <a:ext cx="1657692" cy="28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281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＼／</a:t>
              </a:r>
            </a:p>
          </p:txBody>
        </p:sp>
      </p:grpSp>
      <p:sp>
        <p:nvSpPr>
          <p:cNvPr id="4" name="直角三角形 3"/>
          <p:cNvSpPr/>
          <p:nvPr/>
        </p:nvSpPr>
        <p:spPr>
          <a:xfrm rot="16200000">
            <a:off x="6778568" y="2062588"/>
            <a:ext cx="1368000" cy="1368000"/>
          </a:xfrm>
          <a:prstGeom prst="rtTriangle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20" name="テキスト ボックス 19"/>
          <p:cNvSpPr txBox="1"/>
          <p:nvPr/>
        </p:nvSpPr>
        <p:spPr>
          <a:xfrm rot="18898516">
            <a:off x="6261063" y="2751678"/>
            <a:ext cx="275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/>
                </a:solidFill>
              </a:rPr>
              <a:t>TA</a:t>
            </a:r>
            <a:r>
              <a:rPr kumimoji="1" lang="en-US" altLang="ja-JP" b="1" dirty="0">
                <a:solidFill>
                  <a:schemeClr val="bg1"/>
                </a:solidFill>
              </a:rPr>
              <a:t>P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HERE</a:t>
            </a:r>
            <a:r>
              <a:rPr kumimoji="1" lang="ja-JP" altLang="en-US" b="1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‼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8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4625" y="989552"/>
            <a:ext cx="1839682" cy="304239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0031" y="-795739"/>
            <a:ext cx="1706410" cy="32999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17172" y="1010950"/>
            <a:ext cx="1695777" cy="31517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61378" y="-672202"/>
            <a:ext cx="1707430" cy="3051834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410029" y="472626"/>
            <a:ext cx="5042810" cy="2370874"/>
            <a:chOff x="1551278" y="618978"/>
            <a:chExt cx="4675906" cy="193365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0388" y="618978"/>
              <a:ext cx="1257685" cy="433061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502537" y="1091270"/>
              <a:ext cx="2773387" cy="35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706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年末年始休業のお知らせ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842707" y="2196500"/>
              <a:ext cx="4140256" cy="35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46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en-US" altLang="ja-JP" sz="746" dirty="0" smtClean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1/5</a:t>
              </a:r>
              <a:r>
                <a:rPr lang="ja-JP" altLang="en-US" sz="746" dirty="0" smtClean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</a:t>
              </a:r>
              <a:r>
                <a:rPr lang="ja-JP" altLang="en-US" sz="746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月）より通常営業いたします</a:t>
              </a:r>
              <a:endParaRPr lang="en-US" altLang="ja-JP" sz="746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74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休業期間中にいただいたお申込み・エントリー・お問い合わせ等につきましては、</a:t>
              </a:r>
              <a:endParaRPr lang="en-US" altLang="ja-JP" sz="746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74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営業日に順次対応いたします。ご不便をおかけしますが、何卒よろしくお願い申し上げます。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865389" y="1435133"/>
              <a:ext cx="4047683" cy="360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76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</a:t>
              </a:r>
              <a:r>
                <a:rPr kumimoji="1" lang="en-US" altLang="ja-JP" sz="2276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/27</a:t>
              </a:r>
              <a:r>
                <a:rPr kumimoji="1" lang="ja-JP" altLang="en-US" sz="1138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</a:t>
              </a:r>
              <a:r>
                <a:rPr lang="ja-JP" altLang="en-US" sz="1138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土</a:t>
              </a:r>
              <a:r>
                <a:rPr kumimoji="1" lang="ja-JP" altLang="en-US" sz="1138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）</a:t>
              </a:r>
              <a:r>
                <a:rPr kumimoji="1" lang="ja-JP" altLang="en-US" sz="2276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～</a:t>
              </a:r>
              <a:r>
                <a:rPr lang="en-US" altLang="ja-JP" sz="2276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kumimoji="1" lang="en-US" altLang="ja-JP" sz="2276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/4</a:t>
              </a:r>
              <a:r>
                <a:rPr kumimoji="1" lang="ja-JP" altLang="en-US" sz="1138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</a:t>
              </a:r>
              <a:r>
                <a:rPr kumimoji="1" lang="ja-JP" altLang="en-US" sz="1138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日）</a:t>
              </a:r>
              <a:endParaRPr kumimoji="1" lang="ja-JP" altLang="en-US" sz="2276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551278" y="1929154"/>
              <a:ext cx="4675906" cy="223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53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上</a:t>
              </a:r>
              <a:r>
                <a:rPr kumimoji="1" lang="ja-JP" altLang="en-US" sz="853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記期間を</a:t>
              </a:r>
              <a:r>
                <a:rPr lang="ja-JP" altLang="en-US" sz="853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年末年始</a:t>
              </a:r>
              <a:r>
                <a:rPr kumimoji="1" lang="ja-JP" altLang="en-US" sz="853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休業とさせていただきます</a:t>
              </a:r>
              <a:endParaRPr kumimoji="1" lang="en-US" altLang="ja-JP" sz="853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74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3942093" y="747506"/>
            <a:ext cx="3644430" cy="2112795"/>
            <a:chOff x="498525" y="277417"/>
            <a:chExt cx="5121402" cy="2969049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11943" y="706720"/>
              <a:ext cx="4934856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46055" y="1353344"/>
              <a:ext cx="4950515" cy="136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693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1/19</a:t>
              </a:r>
              <a:r>
                <a:rPr kumimoji="1" lang="ja-JP" altLang="en-US" sz="1992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</a:t>
              </a:r>
              <a:r>
                <a:rPr kumimoji="1" lang="ja-JP" altLang="en-US" sz="1992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日）開催</a:t>
              </a:r>
              <a:endParaRPr kumimoji="1" lang="ja-JP" altLang="en-US" sz="2562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840" y="277417"/>
              <a:ext cx="1972555" cy="375910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98525" y="2870364"/>
              <a:ext cx="5121402" cy="37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39" b="1" dirty="0"/>
                <a:t>UIJ</a:t>
              </a:r>
              <a:r>
                <a:rPr kumimoji="1" lang="ja-JP" altLang="en-US" sz="1139" b="1" dirty="0"/>
                <a:t>ターン・地元就職など何でもご相談ください！！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915792" y="212040"/>
            <a:ext cx="2038122" cy="1875929"/>
            <a:chOff x="1582307" y="225769"/>
            <a:chExt cx="2291816" cy="2097806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07533">
              <a:off x="1724416" y="225769"/>
              <a:ext cx="1731004" cy="897567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307" y="702710"/>
              <a:ext cx="2291816" cy="162086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073192" y="397355"/>
              <a:ext cx="1251392" cy="336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b="1" dirty="0"/>
                <a:t>長岡で働きたい方を</a:t>
              </a:r>
              <a:endParaRPr kumimoji="1" lang="en-US" altLang="ja-JP" sz="700" b="1" dirty="0"/>
            </a:p>
            <a:p>
              <a:pPr algn="ctr"/>
              <a:r>
                <a:rPr kumimoji="1" lang="ja-JP" altLang="en-US" sz="700" b="1" dirty="0" smtClean="0"/>
                <a:t>サポートします！！</a:t>
              </a:r>
              <a:endParaRPr kumimoji="1" lang="ja-JP" altLang="en-US" sz="700" b="1" dirty="0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31" y="1156807"/>
            <a:ext cx="2956321" cy="21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11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319490" y="617260"/>
            <a:ext cx="3813975" cy="1859264"/>
            <a:chOff x="554053" y="431642"/>
            <a:chExt cx="4992746" cy="2111566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11942" y="800741"/>
              <a:ext cx="4934857" cy="62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277" b="1" dirty="0"/>
                <a:t>オンライン就職相談会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54053" y="1305332"/>
              <a:ext cx="4950516" cy="123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124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12/8</a:t>
              </a:r>
              <a:r>
                <a:rPr kumimoji="1" lang="ja-JP" altLang="en-US" sz="1708" b="1" dirty="0">
                  <a:solidFill>
                    <a:srgbClr val="FFC000"/>
                  </a:solidFill>
                </a:rPr>
                <a:t>（日）開催</a:t>
              </a:r>
              <a:endParaRPr kumimoji="1" lang="ja-JP" altLang="en-US" sz="2277" b="1" dirty="0">
                <a:solidFill>
                  <a:srgbClr val="FFC00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111" y="431642"/>
              <a:ext cx="1644404" cy="313373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65" y="-1"/>
            <a:ext cx="3763838" cy="2822879"/>
          </a:xfrm>
          <a:prstGeom prst="rect">
            <a:avLst/>
          </a:prstGeom>
        </p:spPr>
      </p:pic>
      <p:sp>
        <p:nvSpPr>
          <p:cNvPr id="8" name="直角三角形 7"/>
          <p:cNvSpPr/>
          <p:nvPr/>
        </p:nvSpPr>
        <p:spPr>
          <a:xfrm rot="16200000">
            <a:off x="6695938" y="1984690"/>
            <a:ext cx="1440000" cy="1440000"/>
          </a:xfrm>
          <a:prstGeom prst="rtTriangl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19" name="直角三角形 18"/>
          <p:cNvSpPr/>
          <p:nvPr/>
        </p:nvSpPr>
        <p:spPr>
          <a:xfrm rot="5400000">
            <a:off x="0" y="0"/>
            <a:ext cx="1440000" cy="1440000"/>
          </a:xfrm>
          <a:prstGeom prst="rtTriangl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59732" y="2434152"/>
            <a:ext cx="3511683" cy="48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854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長岡で働きたい方をサポートします。</a:t>
            </a:r>
            <a:endParaRPr kumimoji="1" lang="en-US" altLang="ja-JP" sz="854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854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年齢・学年問わず、お気軽にご相談ください！！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521421" y="2533095"/>
            <a:ext cx="1002466" cy="343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996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UI</a:t>
            </a:r>
            <a:r>
              <a:rPr kumimoji="1" lang="ja-JP" altLang="en-US" sz="996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ターン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1663102" y="2533095"/>
            <a:ext cx="1002466" cy="343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996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地元就職</a:t>
            </a:r>
          </a:p>
        </p:txBody>
      </p:sp>
      <p:sp>
        <p:nvSpPr>
          <p:cNvPr id="18" name="角丸四角形 17"/>
          <p:cNvSpPr/>
          <p:nvPr/>
        </p:nvSpPr>
        <p:spPr>
          <a:xfrm>
            <a:off x="2804783" y="2533095"/>
            <a:ext cx="1002466" cy="343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783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インターンシップ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 rot="18898516">
            <a:off x="6227237" y="2676230"/>
            <a:ext cx="275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bg1"/>
                </a:solidFill>
              </a:rPr>
              <a:t>TA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P</a:t>
            </a:r>
            <a:r>
              <a:rPr kumimoji="1" lang="ja-JP" altLang="en-US" sz="2000" b="1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HERE</a:t>
            </a:r>
            <a:r>
              <a:rPr kumimoji="1" lang="ja-JP" altLang="en-US" sz="2000" b="1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‼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86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043" y="268357"/>
            <a:ext cx="4305589" cy="2377713"/>
          </a:xfrm>
          <a:prstGeom prst="rect">
            <a:avLst/>
          </a:prstGeom>
          <a:solidFill>
            <a:srgbClr val="6A93F7"/>
          </a:solidFill>
        </p:spPr>
      </p:pic>
      <p:sp>
        <p:nvSpPr>
          <p:cNvPr id="3" name="角丸四角形 2"/>
          <p:cNvSpPr/>
          <p:nvPr/>
        </p:nvSpPr>
        <p:spPr>
          <a:xfrm>
            <a:off x="122726" y="1318183"/>
            <a:ext cx="785259" cy="320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96" b="1" dirty="0">
                <a:solidFill>
                  <a:schemeClr val="tx1"/>
                </a:solidFill>
              </a:rPr>
              <a:t>会場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9423" y="1327342"/>
            <a:ext cx="1999635" cy="31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23" b="1" dirty="0">
                <a:solidFill>
                  <a:schemeClr val="bg1"/>
                </a:solidFill>
              </a:rPr>
              <a:t>アオーレ長岡アリーナ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122727" y="1665363"/>
            <a:ext cx="785260" cy="320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96" b="1" dirty="0">
                <a:solidFill>
                  <a:schemeClr val="tx1"/>
                </a:solidFill>
              </a:rPr>
              <a:t>参加企業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0966" y="1467627"/>
            <a:ext cx="3567694" cy="57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39" b="1" dirty="0">
                <a:solidFill>
                  <a:schemeClr val="bg1"/>
                </a:solidFill>
              </a:rPr>
              <a:t>長岡・見附・小千谷・出雲崎の企業</a:t>
            </a:r>
            <a:r>
              <a:rPr kumimoji="1" lang="en-US" altLang="ja-JP" sz="3131" b="1" dirty="0">
                <a:solidFill>
                  <a:schemeClr val="bg1"/>
                </a:solidFill>
              </a:rPr>
              <a:t>60</a:t>
            </a:r>
            <a:r>
              <a:rPr kumimoji="1" lang="ja-JP" altLang="en-US" sz="1139" b="1" dirty="0">
                <a:solidFill>
                  <a:schemeClr val="bg1"/>
                </a:solidFill>
              </a:rPr>
              <a:t>社</a:t>
            </a:r>
            <a:r>
              <a:rPr kumimoji="1" lang="ja-JP" altLang="en-US" sz="854" b="1" dirty="0">
                <a:solidFill>
                  <a:schemeClr val="bg1"/>
                </a:solidFill>
              </a:rPr>
              <a:t>（予定）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122725" y="2015054"/>
            <a:ext cx="785260" cy="320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96" b="1" dirty="0">
                <a:solidFill>
                  <a:schemeClr val="tx1"/>
                </a:solidFill>
              </a:rPr>
              <a:t>対象者</a:t>
            </a:r>
            <a:endParaRPr kumimoji="1" lang="en-US" altLang="ja-JP" sz="996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69422" y="2013849"/>
            <a:ext cx="3391935" cy="31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23" b="1" dirty="0">
                <a:solidFill>
                  <a:schemeClr val="bg1"/>
                </a:solidFill>
              </a:rPr>
              <a:t>2026</a:t>
            </a:r>
            <a:r>
              <a:rPr kumimoji="1" lang="ja-JP" altLang="en-US" sz="1281" b="1" dirty="0">
                <a:solidFill>
                  <a:schemeClr val="bg1"/>
                </a:solidFill>
              </a:rPr>
              <a:t>年</a:t>
            </a:r>
            <a:r>
              <a:rPr kumimoji="1" lang="en-US" altLang="ja-JP" sz="1423" b="1" dirty="0">
                <a:solidFill>
                  <a:schemeClr val="bg1"/>
                </a:solidFill>
              </a:rPr>
              <a:t>3</a:t>
            </a:r>
            <a:r>
              <a:rPr kumimoji="1" lang="ja-JP" altLang="en-US" sz="1281" b="1" dirty="0">
                <a:solidFill>
                  <a:schemeClr val="bg1"/>
                </a:solidFill>
              </a:rPr>
              <a:t>月以降卒業予定者</a:t>
            </a:r>
            <a:r>
              <a:rPr kumimoji="1" lang="ja-JP" altLang="en-US" sz="854" b="1" dirty="0">
                <a:solidFill>
                  <a:schemeClr val="bg1"/>
                </a:solidFill>
              </a:rPr>
              <a:t>（高校生を除く）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" y="2656557"/>
            <a:ext cx="8135938" cy="828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 b="1" i="1" dirty="0"/>
          </a:p>
        </p:txBody>
      </p:sp>
      <p:sp>
        <p:nvSpPr>
          <p:cNvPr id="18" name="星 10 17"/>
          <p:cNvSpPr/>
          <p:nvPr/>
        </p:nvSpPr>
        <p:spPr>
          <a:xfrm>
            <a:off x="122725" y="91835"/>
            <a:ext cx="785260" cy="741593"/>
          </a:xfrm>
          <a:prstGeom prst="star10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96" b="1" dirty="0">
                <a:solidFill>
                  <a:srgbClr val="4E474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</a:t>
            </a:r>
            <a:br>
              <a:rPr kumimoji="1" lang="ja-JP" altLang="en-US" sz="996" b="1" dirty="0">
                <a:solidFill>
                  <a:srgbClr val="4E474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996" b="1" dirty="0">
                <a:solidFill>
                  <a:srgbClr val="4E474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予約制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2420" y="349350"/>
            <a:ext cx="4102402" cy="88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81" b="1" dirty="0">
                <a:solidFill>
                  <a:srgbClr val="4E474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</a:t>
            </a:r>
            <a:r>
              <a:rPr kumimoji="1" lang="ja-JP" altLang="en-US" sz="1281" b="1" dirty="0">
                <a:solidFill>
                  <a:srgbClr val="4E474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5124" b="1" dirty="0">
                <a:solidFill>
                  <a:srgbClr val="4E474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12/19</a:t>
            </a:r>
            <a:r>
              <a:rPr kumimoji="1" lang="ja-JP" altLang="en-US" sz="1423" b="1" dirty="0">
                <a:solidFill>
                  <a:srgbClr val="4E4744"/>
                </a:solidFill>
              </a:rPr>
              <a:t>（木）開催</a:t>
            </a:r>
            <a:endParaRPr kumimoji="1" lang="ja-JP" altLang="en-US" sz="2277" b="1" dirty="0">
              <a:solidFill>
                <a:srgbClr val="4E4744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" y="2740476"/>
            <a:ext cx="8135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chemeClr val="bg1"/>
                </a:solidFill>
              </a:rPr>
              <a:t>1</a:t>
            </a:r>
            <a:r>
              <a:rPr kumimoji="1" lang="ja-JP" altLang="en-US" sz="1200" b="1" i="1" dirty="0">
                <a:solidFill>
                  <a:schemeClr val="bg1"/>
                </a:solidFill>
              </a:rPr>
              <a:t>日で様々な企業に出会える、絶好のチャンスです！　冬季インターンシップ情報を</a:t>
            </a:r>
            <a:r>
              <a:rPr kumimoji="1" lang="en-US" altLang="ja-JP" sz="1200" b="1" i="1" dirty="0">
                <a:solidFill>
                  <a:schemeClr val="bg1"/>
                </a:solidFill>
              </a:rPr>
              <a:t>GET</a:t>
            </a:r>
            <a:r>
              <a:rPr kumimoji="1" lang="ja-JP" altLang="en-US" sz="1200" b="1" i="1" dirty="0">
                <a:solidFill>
                  <a:schemeClr val="bg1"/>
                </a:solidFill>
              </a:rPr>
              <a:t>し内定への第一歩へ！</a:t>
            </a:r>
          </a:p>
          <a:p>
            <a:endParaRPr kumimoji="1" lang="ja-JP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14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34" y="-1"/>
            <a:ext cx="4569604" cy="3427031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-41570" y="298173"/>
            <a:ext cx="5257800" cy="2761546"/>
            <a:chOff x="571804" y="325580"/>
            <a:chExt cx="6139543" cy="286074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020" y="325580"/>
              <a:ext cx="1845923" cy="351777"/>
            </a:xfrm>
            <a:prstGeom prst="rect">
              <a:avLst/>
            </a:prstGeom>
          </p:spPr>
        </p:pic>
        <p:grpSp>
          <p:nvGrpSpPr>
            <p:cNvPr id="13" name="グループ化 12"/>
            <p:cNvGrpSpPr/>
            <p:nvPr/>
          </p:nvGrpSpPr>
          <p:grpSpPr>
            <a:xfrm>
              <a:off x="1109093" y="1422176"/>
              <a:ext cx="4916714" cy="844084"/>
              <a:chOff x="627345" y="1588221"/>
              <a:chExt cx="4916714" cy="844084"/>
            </a:xfrm>
          </p:grpSpPr>
          <p:sp>
            <p:nvSpPr>
              <p:cNvPr id="8" name="角丸四角形 7"/>
              <p:cNvSpPr/>
              <p:nvPr/>
            </p:nvSpPr>
            <p:spPr>
              <a:xfrm>
                <a:off x="627345" y="1588224"/>
                <a:ext cx="829581" cy="844081"/>
              </a:xfrm>
              <a:prstGeom prst="roundRect">
                <a:avLst/>
              </a:prstGeom>
              <a:solidFill>
                <a:schemeClr val="bg1"/>
              </a:solidFill>
              <a:ln w="82550">
                <a:solidFill>
                  <a:srgbClr val="E993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rgbClr val="E9937F"/>
                    </a:solidFill>
                  </a:rPr>
                  <a:t>就</a:t>
                </a:r>
              </a:p>
            </p:txBody>
          </p:sp>
          <p:sp>
            <p:nvSpPr>
              <p:cNvPr id="9" name="角丸四角形 8"/>
              <p:cNvSpPr/>
              <p:nvPr/>
            </p:nvSpPr>
            <p:spPr>
              <a:xfrm>
                <a:off x="1649128" y="1588224"/>
                <a:ext cx="829581" cy="844081"/>
              </a:xfrm>
              <a:prstGeom prst="roundRect">
                <a:avLst/>
              </a:prstGeom>
              <a:solidFill>
                <a:schemeClr val="bg1"/>
              </a:solidFill>
              <a:ln w="82550">
                <a:solidFill>
                  <a:srgbClr val="E993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rgbClr val="E9937F"/>
                    </a:solidFill>
                  </a:rPr>
                  <a:t>職</a:t>
                </a:r>
              </a:p>
            </p:txBody>
          </p:sp>
          <p:sp>
            <p:nvSpPr>
              <p:cNvPr id="10" name="角丸四角形 9"/>
              <p:cNvSpPr/>
              <p:nvPr/>
            </p:nvSpPr>
            <p:spPr>
              <a:xfrm>
                <a:off x="2670911" y="1588223"/>
                <a:ext cx="829581" cy="844081"/>
              </a:xfrm>
              <a:prstGeom prst="roundRect">
                <a:avLst/>
              </a:prstGeom>
              <a:solidFill>
                <a:schemeClr val="bg1"/>
              </a:solidFill>
              <a:ln w="82550">
                <a:solidFill>
                  <a:srgbClr val="E993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rgbClr val="E9937F"/>
                    </a:solidFill>
                  </a:rPr>
                  <a:t>相</a:t>
                </a:r>
              </a:p>
            </p:txBody>
          </p:sp>
          <p:sp>
            <p:nvSpPr>
              <p:cNvPr id="11" name="角丸四角形 10"/>
              <p:cNvSpPr/>
              <p:nvPr/>
            </p:nvSpPr>
            <p:spPr>
              <a:xfrm>
                <a:off x="3692695" y="1588222"/>
                <a:ext cx="829581" cy="844081"/>
              </a:xfrm>
              <a:prstGeom prst="roundRect">
                <a:avLst/>
              </a:prstGeom>
              <a:solidFill>
                <a:schemeClr val="bg1"/>
              </a:solidFill>
              <a:ln w="82550">
                <a:solidFill>
                  <a:srgbClr val="E993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rgbClr val="E9937F"/>
                    </a:solidFill>
                  </a:rPr>
                  <a:t>談</a:t>
                </a:r>
              </a:p>
            </p:txBody>
          </p:sp>
          <p:sp>
            <p:nvSpPr>
              <p:cNvPr id="12" name="角丸四角形 11"/>
              <p:cNvSpPr/>
              <p:nvPr/>
            </p:nvSpPr>
            <p:spPr>
              <a:xfrm>
                <a:off x="4714478" y="1588221"/>
                <a:ext cx="829581" cy="844081"/>
              </a:xfrm>
              <a:prstGeom prst="roundRect">
                <a:avLst/>
              </a:prstGeom>
              <a:solidFill>
                <a:schemeClr val="bg1"/>
              </a:solidFill>
              <a:ln w="82550">
                <a:solidFill>
                  <a:srgbClr val="E993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846" b="1" dirty="0">
                    <a:solidFill>
                      <a:srgbClr val="E9937F"/>
                    </a:solidFill>
                  </a:rPr>
                  <a:t>会</a:t>
                </a: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2212292" y="765375"/>
              <a:ext cx="2791731" cy="67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>
                  <a:solidFill>
                    <a:srgbClr val="FF5050"/>
                  </a:solidFill>
                </a:rPr>
                <a:t>オンライン</a:t>
              </a:r>
              <a:endParaRPr kumimoji="1" lang="ja-JP" altLang="en-US" sz="2277" b="1" dirty="0">
                <a:solidFill>
                  <a:srgbClr val="FF505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71804" y="2334641"/>
              <a:ext cx="6139543" cy="851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416" b="1" dirty="0">
                  <a:solidFill>
                    <a:srgbClr val="FF5050"/>
                  </a:solidFill>
                </a:rPr>
                <a:t>11/10</a:t>
              </a:r>
              <a:r>
                <a:rPr kumimoji="1" lang="ja-JP" altLang="en-US" sz="1992" b="1" dirty="0">
                  <a:solidFill>
                    <a:srgbClr val="FF5050"/>
                  </a:solidFill>
                </a:rPr>
                <a:t>（日）開催</a:t>
              </a: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492475" y="2961382"/>
            <a:ext cx="704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/>
              <a:t>長岡で働きたい方を全力でサポートします！！</a:t>
            </a:r>
            <a:r>
              <a:rPr kumimoji="1" lang="en-US" altLang="ja-JP" sz="1200" b="1" dirty="0"/>
              <a:t>UI</a:t>
            </a:r>
            <a:r>
              <a:rPr kumimoji="1" lang="ja-JP" altLang="en-US" sz="1200" b="1" dirty="0"/>
              <a:t>ターン・地元就職など何でもご相談ください！！</a:t>
            </a:r>
          </a:p>
          <a:p>
            <a:pPr algn="ctr"/>
            <a:endParaRPr kumimoji="1" lang="ja-JP" altLang="en-US" sz="1200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82" y="2171558"/>
            <a:ext cx="881111" cy="11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8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1" y="567387"/>
            <a:ext cx="4055151" cy="3041363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4022924" y="656886"/>
            <a:ext cx="4038461" cy="2289211"/>
            <a:chOff x="626542" y="286700"/>
            <a:chExt cx="5473677" cy="2924891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844170" y="809852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26542" y="1316641"/>
              <a:ext cx="5473677" cy="148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262" b="1" dirty="0">
                  <a:solidFill>
                    <a:schemeClr val="accent1">
                      <a:lumMod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10/6</a:t>
              </a:r>
              <a:r>
                <a:rPr kumimoji="1" lang="ja-JP" altLang="en-US" sz="2277" b="1" dirty="0">
                  <a:solidFill>
                    <a:schemeClr val="accent1">
                      <a:lumMod val="50000"/>
                    </a:schemeClr>
                  </a:solidFill>
                </a:rPr>
                <a:t>（日）</a:t>
              </a:r>
              <a:r>
                <a:rPr kumimoji="1" lang="ja-JP" altLang="en-US" sz="2277" b="1" dirty="0">
                  <a:solidFill>
                    <a:schemeClr val="bg1"/>
                  </a:solidFill>
                </a:rPr>
                <a:t>開催</a:t>
              </a:r>
              <a:endParaRPr kumimoji="1" lang="ja-JP" altLang="en-US" sz="2846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379" y="286700"/>
              <a:ext cx="2208439" cy="420862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130611" y="2835758"/>
              <a:ext cx="4658777" cy="37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38" b="1" dirty="0"/>
                <a:t>長岡で働きたい方を全力でサポートします！！</a:t>
              </a:r>
            </a:p>
          </p:txBody>
        </p:sp>
      </p:grpSp>
      <p:sp>
        <p:nvSpPr>
          <p:cNvPr id="15" name="円形吹き出し 14"/>
          <p:cNvSpPr/>
          <p:nvPr/>
        </p:nvSpPr>
        <p:spPr>
          <a:xfrm>
            <a:off x="1600340" y="258312"/>
            <a:ext cx="1693992" cy="797148"/>
          </a:xfrm>
          <a:prstGeom prst="wedgeEllipseCallout">
            <a:avLst>
              <a:gd name="adj1" fmla="val -9478"/>
              <a:gd name="adj2" fmla="val 66596"/>
            </a:avLst>
          </a:prstGeom>
          <a:solidFill>
            <a:schemeClr val="bg1"/>
          </a:solidFill>
          <a:ln w="254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24" b="1" dirty="0">
                <a:solidFill>
                  <a:schemeClr val="tx1"/>
                </a:solidFill>
              </a:rPr>
              <a:t>U</a:t>
            </a:r>
            <a:r>
              <a:rPr kumimoji="1" lang="ja-JP" altLang="en-US" sz="1424" b="1" dirty="0">
                <a:solidFill>
                  <a:schemeClr val="tx1"/>
                </a:solidFill>
              </a:rPr>
              <a:t>・</a:t>
            </a:r>
            <a:r>
              <a:rPr kumimoji="1" lang="en-US" altLang="ja-JP" sz="1424" b="1" dirty="0">
                <a:solidFill>
                  <a:schemeClr val="tx1"/>
                </a:solidFill>
              </a:rPr>
              <a:t>I</a:t>
            </a:r>
            <a:r>
              <a:rPr kumimoji="1" lang="ja-JP" altLang="en-US" sz="1424" b="1" dirty="0">
                <a:solidFill>
                  <a:schemeClr val="tx1"/>
                </a:solidFill>
              </a:rPr>
              <a:t>ターン</a:t>
            </a:r>
          </a:p>
        </p:txBody>
      </p:sp>
      <p:sp>
        <p:nvSpPr>
          <p:cNvPr id="17" name="円形吹き出し 16"/>
          <p:cNvSpPr/>
          <p:nvPr/>
        </p:nvSpPr>
        <p:spPr>
          <a:xfrm>
            <a:off x="2996507" y="899069"/>
            <a:ext cx="1108188" cy="639149"/>
          </a:xfrm>
          <a:prstGeom prst="wedgeEllipseCallout">
            <a:avLst>
              <a:gd name="adj1" fmla="val -31499"/>
              <a:gd name="adj2" fmla="val 56787"/>
            </a:avLst>
          </a:prstGeom>
          <a:solidFill>
            <a:schemeClr val="bg1"/>
          </a:solidFill>
          <a:ln w="254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24" b="1" dirty="0">
                <a:solidFill>
                  <a:schemeClr val="tx1"/>
                </a:solidFill>
              </a:rPr>
              <a:t>新卒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06218" y="146683"/>
            <a:ext cx="765530" cy="1556566"/>
            <a:chOff x="196091" y="178904"/>
            <a:chExt cx="765530" cy="1556566"/>
          </a:xfrm>
        </p:grpSpPr>
        <p:sp>
          <p:nvSpPr>
            <p:cNvPr id="18" name="円形吹き出し 17"/>
            <p:cNvSpPr/>
            <p:nvPr/>
          </p:nvSpPr>
          <p:spPr>
            <a:xfrm>
              <a:off x="196091" y="178904"/>
              <a:ext cx="765530" cy="1556566"/>
            </a:xfrm>
            <a:prstGeom prst="wedgeEllipseCallout">
              <a:avLst>
                <a:gd name="adj1" fmla="val 69143"/>
                <a:gd name="adj2" fmla="val 7928"/>
              </a:avLst>
            </a:prstGeom>
            <a:solidFill>
              <a:schemeClr val="bg1"/>
            </a:solidFill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801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76539" y="531503"/>
              <a:ext cx="403828" cy="8513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424" b="1" dirty="0"/>
                <a:t>地元就職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56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9" r="34324" b="49650"/>
          <a:stretch/>
        </p:blipFill>
        <p:spPr>
          <a:xfrm>
            <a:off x="3078600" y="-325429"/>
            <a:ext cx="3636056" cy="4295216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-805326" y="-446904"/>
            <a:ext cx="6180454" cy="5029150"/>
          </a:xfrm>
          <a:prstGeom prst="rect">
            <a:avLst/>
          </a:prstGeom>
          <a:blipFill dpi="0" rotWithShape="1">
            <a:blip r:embed="rId4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rgbClr val="3F3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rgbClr val="3F332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99170" y="1231902"/>
            <a:ext cx="3820538" cy="1180554"/>
            <a:chOff x="392876" y="811118"/>
            <a:chExt cx="3820538" cy="1180554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392876" y="811118"/>
              <a:ext cx="3820538" cy="835769"/>
              <a:chOff x="246637" y="737665"/>
              <a:chExt cx="3820538" cy="835769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246637" y="1043160"/>
                <a:ext cx="3820538" cy="53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562" b="1" dirty="0"/>
                  <a:t>オンライン</a:t>
                </a:r>
                <a:r>
                  <a:rPr kumimoji="1" lang="ja-JP" altLang="en-US" sz="2846" b="1" dirty="0"/>
                  <a:t>就職</a:t>
                </a:r>
                <a:r>
                  <a:rPr kumimoji="1" lang="ja-JP" altLang="en-US" sz="2562" b="1" dirty="0"/>
                  <a:t>相談会</a:t>
                </a:r>
              </a:p>
            </p:txBody>
          </p:sp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3336" y="737665"/>
                <a:ext cx="1527141" cy="267500"/>
              </a:xfrm>
              <a:prstGeom prst="rect">
                <a:avLst/>
              </a:prstGeom>
            </p:spPr>
          </p:pic>
        </p:grpSp>
        <p:grpSp>
          <p:nvGrpSpPr>
            <p:cNvPr id="5" name="グループ化 4"/>
            <p:cNvGrpSpPr/>
            <p:nvPr/>
          </p:nvGrpSpPr>
          <p:grpSpPr>
            <a:xfrm>
              <a:off x="539115" y="1652686"/>
              <a:ext cx="3528060" cy="338986"/>
              <a:chOff x="2491740" y="3385630"/>
              <a:chExt cx="3528060" cy="338986"/>
            </a:xfrm>
          </p:grpSpPr>
          <p:sp>
            <p:nvSpPr>
              <p:cNvPr id="20" name="正方形/長方形 19"/>
              <p:cNvSpPr/>
              <p:nvPr/>
            </p:nvSpPr>
            <p:spPr>
              <a:xfrm>
                <a:off x="2491740" y="3385630"/>
                <a:ext cx="3528060" cy="338986"/>
              </a:xfrm>
              <a:prstGeom prst="rect">
                <a:avLst/>
              </a:prstGeom>
              <a:solidFill>
                <a:srgbClr val="F4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491740" y="3386062"/>
                <a:ext cx="3528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600" b="1" spc="-120" dirty="0" smtClean="0">
                    <a:solidFill>
                      <a:schemeClr val="bg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＼長岡で就職したい方をサポート！／</a:t>
                </a:r>
                <a:endParaRPr kumimoji="1" lang="ja-JP" altLang="en-US" sz="1600" b="1" spc="-12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</p:grpSp>
      </p:grpSp>
      <p:grpSp>
        <p:nvGrpSpPr>
          <p:cNvPr id="7" name="グループ化 6"/>
          <p:cNvGrpSpPr/>
          <p:nvPr/>
        </p:nvGrpSpPr>
        <p:grpSpPr>
          <a:xfrm>
            <a:off x="1681924" y="281612"/>
            <a:ext cx="2933970" cy="734392"/>
            <a:chOff x="1992838" y="132739"/>
            <a:chExt cx="2933970" cy="73439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838" y="132739"/>
              <a:ext cx="2933970" cy="73439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101121" y="338320"/>
              <a:ext cx="27174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spc="-120" dirty="0">
                  <a:solidFill>
                    <a:srgbClr val="3F332B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UIJ</a:t>
              </a:r>
              <a:r>
                <a:rPr kumimoji="1" lang="ja-JP" altLang="en-US" sz="1100" b="1" spc="-120" dirty="0">
                  <a:solidFill>
                    <a:srgbClr val="3F332B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ターン・地元就職なんでもご相談下さい！</a:t>
              </a:r>
              <a:endParaRPr kumimoji="1" lang="ja-JP" altLang="en-US" sz="11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192550" y="1371807"/>
            <a:ext cx="1989965" cy="871156"/>
            <a:chOff x="5569075" y="1775487"/>
            <a:chExt cx="1989965" cy="871156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5569075" y="1775487"/>
              <a:ext cx="1989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>
                  <a:solidFill>
                    <a:srgbClr val="DB505A"/>
                  </a:solidFill>
                </a:rPr>
                <a:t>随時</a:t>
              </a:r>
              <a:r>
                <a:rPr kumimoji="1" lang="ja-JP" altLang="en-US" b="1" dirty="0" smtClean="0">
                  <a:solidFill>
                    <a:srgbClr val="DB505A"/>
                  </a:solidFill>
                </a:rPr>
                <a:t>開催</a:t>
              </a:r>
              <a:endParaRPr kumimoji="1" lang="en-US" altLang="ja-JP" b="1" dirty="0" smtClean="0">
                <a:solidFill>
                  <a:srgbClr val="DB505A"/>
                </a:solidFill>
              </a:endParaRPr>
            </a:p>
            <a:p>
              <a:pPr algn="ctr"/>
              <a:r>
                <a:rPr kumimoji="1" lang="ja-JP" altLang="en-US" b="1" dirty="0" smtClean="0">
                  <a:solidFill>
                    <a:srgbClr val="DB505A"/>
                  </a:solidFill>
                </a:rPr>
                <a:t>平日</a:t>
              </a:r>
              <a:r>
                <a:rPr kumimoji="1" lang="en-US" altLang="ja-JP" b="1" dirty="0" smtClean="0">
                  <a:solidFill>
                    <a:srgbClr val="DB505A"/>
                  </a:solidFill>
                </a:rPr>
                <a:t>9:00</a:t>
              </a:r>
              <a:r>
                <a:rPr kumimoji="1" lang="ja-JP" altLang="en-US" b="1" dirty="0" smtClean="0">
                  <a:solidFill>
                    <a:srgbClr val="DB505A"/>
                  </a:solidFill>
                </a:rPr>
                <a:t>～</a:t>
              </a:r>
              <a:r>
                <a:rPr kumimoji="1" lang="en-US" altLang="ja-JP" b="1" dirty="0" smtClean="0">
                  <a:solidFill>
                    <a:srgbClr val="DB505A"/>
                  </a:solidFill>
                </a:rPr>
                <a:t>17:00</a:t>
              </a:r>
              <a:endParaRPr kumimoji="1" lang="ja-JP" altLang="en-US" b="1" dirty="0">
                <a:solidFill>
                  <a:srgbClr val="DB505A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583076" y="2338866"/>
              <a:ext cx="1961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u="sng" spc="-120" dirty="0" smtClean="0">
                  <a:solidFill>
                    <a:srgbClr val="3F332B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ご予約はこちらから</a:t>
              </a:r>
              <a:endParaRPr kumimoji="1" lang="ja-JP" altLang="en-US" sz="1400" b="1" u="sng" spc="-120" dirty="0">
                <a:solidFill>
                  <a:srgbClr val="3F33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553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878978" y="508234"/>
            <a:ext cx="4047098" cy="2414121"/>
            <a:chOff x="5472519" y="0"/>
            <a:chExt cx="5687259" cy="339248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519" y="0"/>
              <a:ext cx="5654147" cy="3392488"/>
            </a:xfrm>
            <a:prstGeom prst="rect">
              <a:avLst/>
            </a:prstGeom>
          </p:spPr>
        </p:pic>
        <p:sp>
          <p:nvSpPr>
            <p:cNvPr id="16" name="円形吹き出し 15"/>
            <p:cNvSpPr/>
            <p:nvPr/>
          </p:nvSpPr>
          <p:spPr>
            <a:xfrm>
              <a:off x="8735892" y="224172"/>
              <a:ext cx="2423886" cy="754399"/>
            </a:xfrm>
            <a:prstGeom prst="wedgeEllipseCallout">
              <a:avLst>
                <a:gd name="adj1" fmla="val -39397"/>
                <a:gd name="adj2" fmla="val 720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83" b="1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長岡で働きたい方を</a:t>
              </a:r>
              <a:endParaRPr kumimoji="1" lang="en-US" altLang="ja-JP" sz="783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ctr"/>
              <a:r>
                <a:rPr kumimoji="1" lang="ja-JP" altLang="en-US" sz="783" b="1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サポートします！</a:t>
              </a:r>
              <a:endParaRPr kumimoji="1" lang="ja-JP" altLang="en-US" sz="854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85525" y="757629"/>
            <a:ext cx="3702781" cy="2031151"/>
            <a:chOff x="605636" y="371440"/>
            <a:chExt cx="5203400" cy="285431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11941" y="800742"/>
              <a:ext cx="4934858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05636" y="1276400"/>
              <a:ext cx="4615544" cy="148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262" b="1" dirty="0">
                  <a:solidFill>
                    <a:srgbClr val="F7B2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9/8</a:t>
              </a:r>
              <a:r>
                <a:rPr kumimoji="1" lang="ja-JP" altLang="en-US" sz="2277" b="1" dirty="0">
                  <a:solidFill>
                    <a:srgbClr val="F7B200"/>
                  </a:solidFill>
                </a:rPr>
                <a:t>（日）</a:t>
              </a:r>
              <a:r>
                <a:rPr kumimoji="1" lang="ja-JP" altLang="en-US" sz="2277" b="1" dirty="0">
                  <a:solidFill>
                    <a:schemeClr val="bg1"/>
                  </a:solidFill>
                </a:rPr>
                <a:t>開催</a:t>
              </a:r>
              <a:endParaRPr kumimoji="1" lang="ja-JP" altLang="en-US" sz="2846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840" y="371440"/>
              <a:ext cx="1972555" cy="375909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778288" y="2849650"/>
              <a:ext cx="5030748" cy="37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39" b="1" dirty="0"/>
                <a:t>UIJ</a:t>
              </a:r>
              <a:r>
                <a:rPr kumimoji="1" lang="ja-JP" altLang="en-US" sz="1139" b="1" dirty="0"/>
                <a:t>ターン・地元就職など何でもご相談ください！！</a:t>
              </a: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55" y="1968067"/>
            <a:ext cx="455851" cy="4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1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t="36625" r="14242" b="19293"/>
          <a:stretch/>
        </p:blipFill>
        <p:spPr>
          <a:xfrm>
            <a:off x="-1424" y="-4775"/>
            <a:ext cx="8135938" cy="3435363"/>
          </a:xfrm>
          <a:prstGeom prst="rect">
            <a:avLst/>
          </a:prstGeom>
          <a:solidFill>
            <a:schemeClr val="bg1">
              <a:alpha val="42000"/>
            </a:schemeClr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352061" y="1550487"/>
            <a:ext cx="7428968" cy="96840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/>
        </p:spPr>
        <p:txBody>
          <a:bodyPr wrap="square" rtlCol="0">
            <a:spAutoFit/>
            <a:flatTx/>
          </a:bodyPr>
          <a:lstStyle/>
          <a:p>
            <a:r>
              <a:rPr kumimoji="1" lang="ja-JP" altLang="en-US" sz="5693" b="1" dirty="0">
                <a:solidFill>
                  <a:srgbClr val="065481">
                    <a:alpha val="56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ＵＩターン就職相談会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269" y="1469768"/>
            <a:ext cx="7436444" cy="96840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/>
        </p:spPr>
        <p:txBody>
          <a:bodyPr wrap="square" rtlCol="0">
            <a:spAutoFit/>
            <a:flatTx/>
          </a:bodyPr>
          <a:lstStyle/>
          <a:p>
            <a:r>
              <a:rPr kumimoji="1" lang="ja-JP" altLang="en-US" sz="5693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ＵＩターン</a:t>
            </a:r>
            <a:r>
              <a:rPr kumimoji="1" lang="ja-JP" altLang="en-US" sz="5693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就職相談会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18" y="1040153"/>
            <a:ext cx="1773218" cy="337922"/>
          </a:xfrm>
          <a:prstGeom prst="rect">
            <a:avLst/>
          </a:prstGeom>
        </p:spPr>
      </p:pic>
      <p:sp>
        <p:nvSpPr>
          <p:cNvPr id="17" name="ストライプ矢印 16"/>
          <p:cNvSpPr/>
          <p:nvPr/>
        </p:nvSpPr>
        <p:spPr>
          <a:xfrm>
            <a:off x="4194883" y="2299359"/>
            <a:ext cx="2145951" cy="817979"/>
          </a:xfrm>
          <a:prstGeom prst="stripedRightArrow">
            <a:avLst>
              <a:gd name="adj1" fmla="val 50000"/>
              <a:gd name="adj2" fmla="val 45940"/>
            </a:avLst>
          </a:prstGeom>
          <a:solidFill>
            <a:srgbClr val="00206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08" b="1" dirty="0"/>
              <a:t>in</a:t>
            </a:r>
            <a:r>
              <a:rPr kumimoji="1" lang="ja-JP" altLang="en-US" sz="1708" b="1" dirty="0"/>
              <a:t> </a:t>
            </a:r>
            <a:r>
              <a:rPr kumimoji="1" lang="ja-JP" altLang="en-US" sz="1708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アオーレ</a:t>
            </a:r>
            <a:r>
              <a:rPr kumimoji="1" lang="ja-JP" altLang="en-US" sz="1708" b="1" dirty="0"/>
              <a:t>長岡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6340834" y="2325328"/>
            <a:ext cx="1629004" cy="880882"/>
            <a:chOff x="6338248" y="2191090"/>
            <a:chExt cx="1629004" cy="880882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6338248" y="2191090"/>
              <a:ext cx="1342702" cy="88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124" b="1" dirty="0">
                  <a:latin typeface="Impact" panose="020B0806030902050204" pitchFamily="34" charset="0"/>
                </a:rPr>
                <a:t>8/11</a:t>
              </a:r>
              <a:r>
                <a:rPr kumimoji="1" lang="ja-JP" altLang="en-US" sz="5124" b="1" dirty="0">
                  <a:latin typeface="Impact" panose="020B0806030902050204" pitchFamily="34" charset="0"/>
                </a:rPr>
                <a:t>　</a:t>
              </a:r>
            </a:p>
          </p:txBody>
        </p:sp>
        <p:sp>
          <p:nvSpPr>
            <p:cNvPr id="22" name="フローチャート: 結合子 21"/>
            <p:cNvSpPr/>
            <p:nvPr/>
          </p:nvSpPr>
          <p:spPr>
            <a:xfrm>
              <a:off x="7492142" y="2409772"/>
              <a:ext cx="475110" cy="45739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23" b="1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773336" y="637684"/>
            <a:ext cx="3654587" cy="378788"/>
            <a:chOff x="6388081" y="120521"/>
            <a:chExt cx="4898376" cy="520103"/>
          </a:xfrm>
        </p:grpSpPr>
        <p:sp>
          <p:nvSpPr>
            <p:cNvPr id="31" name="フローチャート: データ 30"/>
            <p:cNvSpPr/>
            <p:nvPr/>
          </p:nvSpPr>
          <p:spPr>
            <a:xfrm>
              <a:off x="6388081" y="126092"/>
              <a:ext cx="2008338" cy="514532"/>
            </a:xfrm>
            <a:prstGeom prst="flowChartInputOutput">
              <a:avLst/>
            </a:prstGeom>
            <a:solidFill>
              <a:srgbClr val="00206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/>
                  </a:solidFill>
                </a:rPr>
                <a:t>UI</a:t>
              </a:r>
              <a:r>
                <a:rPr kumimoji="1" lang="ja-JP" altLang="en-US" sz="1200" b="1" dirty="0">
                  <a:solidFill>
                    <a:schemeClr val="tx1"/>
                  </a:solidFill>
                </a:rPr>
                <a:t>ターン</a:t>
              </a:r>
            </a:p>
          </p:txBody>
        </p:sp>
        <p:sp>
          <p:nvSpPr>
            <p:cNvPr id="32" name="フローチャート: データ 31"/>
            <p:cNvSpPr/>
            <p:nvPr/>
          </p:nvSpPr>
          <p:spPr>
            <a:xfrm>
              <a:off x="8014448" y="128891"/>
              <a:ext cx="1835918" cy="510889"/>
            </a:xfrm>
            <a:prstGeom prst="flowChartInputOutput">
              <a:avLst/>
            </a:pr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 dirty="0">
                  <a:solidFill>
                    <a:schemeClr val="tx1"/>
                  </a:solidFill>
                </a:rPr>
                <a:t>地元就職</a:t>
              </a:r>
            </a:p>
          </p:txBody>
        </p:sp>
        <p:sp>
          <p:nvSpPr>
            <p:cNvPr id="33" name="フローチャート: データ 32"/>
            <p:cNvSpPr/>
            <p:nvPr/>
          </p:nvSpPr>
          <p:spPr>
            <a:xfrm>
              <a:off x="9496961" y="120521"/>
              <a:ext cx="1789496" cy="516670"/>
            </a:xfrm>
            <a:prstGeom prst="flowChartInputOutput">
              <a:avLst/>
            </a:prstGeom>
            <a:solidFill>
              <a:srgbClr val="5ACAC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 dirty="0">
                  <a:solidFill>
                    <a:schemeClr val="tx1"/>
                  </a:solidFill>
                </a:rPr>
                <a:t>新卒</a:t>
              </a: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-62178" y="2442007"/>
            <a:ext cx="438026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長岡で働きたい</a:t>
            </a:r>
            <a:r>
              <a:rPr kumimoji="1" lang="en-US" altLang="ja-JP" sz="2000" b="1" dirty="0"/>
              <a:t>』</a:t>
            </a:r>
            <a:r>
              <a:rPr kumimoji="1" lang="ja-JP" altLang="en-US" sz="1050" b="1" dirty="0"/>
              <a:t>を全力でサポート</a:t>
            </a:r>
            <a:r>
              <a:rPr kumimoji="1" lang="ja-JP" altLang="en-US" sz="1050" b="1" dirty="0" smtClean="0"/>
              <a:t>します！</a:t>
            </a:r>
            <a:endParaRPr kumimoji="1" lang="en-US" altLang="ja-JP" sz="1050" b="1" dirty="0" smtClean="0"/>
          </a:p>
          <a:p>
            <a:pPr algn="ctr"/>
            <a:r>
              <a:rPr kumimoji="1" lang="ja-JP" altLang="en-US" sz="1050" b="1" dirty="0" smtClean="0"/>
              <a:t>まず</a:t>
            </a:r>
            <a:r>
              <a:rPr kumimoji="1" lang="ja-JP" altLang="en-US" sz="1050" b="1" dirty="0"/>
              <a:t>はお気軽にご相談ください</a:t>
            </a:r>
            <a:endParaRPr kumimoji="1" lang="en-US" altLang="ja-JP" sz="1050" b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247194" y="395283"/>
            <a:ext cx="2612961" cy="1049260"/>
            <a:chOff x="83133" y="520149"/>
            <a:chExt cx="2789149" cy="940447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3" y="520149"/>
              <a:ext cx="2789149" cy="940447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468620" y="748931"/>
              <a:ext cx="2218224" cy="66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 dirty="0"/>
                <a:t>お盆特別開催！！</a:t>
              </a:r>
              <a:endParaRPr kumimoji="1" lang="en-US" altLang="ja-JP" b="1" dirty="0"/>
            </a:p>
            <a:p>
              <a:pPr algn="ctr"/>
              <a:r>
                <a:rPr kumimoji="1" lang="ja-JP" altLang="en-US" sz="1100" b="1" dirty="0"/>
                <a:t>対面にて行います</a:t>
              </a:r>
            </a:p>
            <a:p>
              <a:endParaRPr kumimoji="1" lang="ja-JP" altLang="en-US" sz="128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14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" y="794"/>
            <a:ext cx="809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4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423746" y="693070"/>
            <a:ext cx="7293438" cy="2005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sz="1281" dirty="0">
              <a:solidFill>
                <a:prstClr val="black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12" y="476031"/>
            <a:ext cx="1916984" cy="365319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972240" y="232202"/>
            <a:ext cx="1486233" cy="871551"/>
            <a:chOff x="785253" y="198030"/>
            <a:chExt cx="1486233" cy="871551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589" y="198030"/>
              <a:ext cx="457897" cy="827253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020" y="201618"/>
              <a:ext cx="450037" cy="813051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53" y="198030"/>
              <a:ext cx="482418" cy="871551"/>
            </a:xfrm>
            <a:prstGeom prst="rect">
              <a:avLst/>
            </a:prstGeom>
          </p:spPr>
        </p:pic>
      </p:grpSp>
      <p:sp>
        <p:nvSpPr>
          <p:cNvPr id="26" name="テキスト ボックス 25"/>
          <p:cNvSpPr txBox="1"/>
          <p:nvPr/>
        </p:nvSpPr>
        <p:spPr>
          <a:xfrm>
            <a:off x="537826" y="979063"/>
            <a:ext cx="5804606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prstClr val="white"/>
                </a:solidFill>
              </a:rPr>
              <a:t>オンライン就職相談会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697561" y="1886217"/>
            <a:ext cx="418988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708" b="1" dirty="0">
                <a:solidFill>
                  <a:prstClr val="black"/>
                </a:solidFill>
              </a:rPr>
              <a:t>新潟での就職を全力でサポートします！</a:t>
            </a:r>
            <a:endParaRPr kumimoji="1" lang="en-US" altLang="ja-JP" sz="1708" b="1" dirty="0">
              <a:solidFill>
                <a:prstClr val="black"/>
              </a:solidFill>
            </a:endParaRPr>
          </a:p>
          <a:p>
            <a:r>
              <a:rPr kumimoji="1" lang="ja-JP" altLang="en-US" sz="1281" b="1" dirty="0" smtClean="0">
                <a:solidFill>
                  <a:prstClr val="black"/>
                </a:solidFill>
              </a:rPr>
              <a:t>　　　　　◎</a:t>
            </a:r>
            <a:r>
              <a:rPr kumimoji="1" lang="en-US" altLang="ja-JP" sz="1281" b="1" dirty="0">
                <a:solidFill>
                  <a:prstClr val="black"/>
                </a:solidFill>
              </a:rPr>
              <a:t>UIJ</a:t>
            </a:r>
            <a:r>
              <a:rPr kumimoji="1" lang="ja-JP" altLang="en-US" sz="1281" b="1" dirty="0">
                <a:solidFill>
                  <a:prstClr val="black"/>
                </a:solidFill>
              </a:rPr>
              <a:t>ターン転職相談　</a:t>
            </a:r>
            <a:endParaRPr kumimoji="1" lang="en-US" altLang="ja-JP" sz="1281" b="1" dirty="0" smtClean="0">
              <a:solidFill>
                <a:prstClr val="black"/>
              </a:solidFill>
            </a:endParaRPr>
          </a:p>
          <a:p>
            <a:r>
              <a:rPr kumimoji="1" lang="ja-JP" altLang="en-US" sz="1281" b="1" dirty="0" smtClean="0">
                <a:solidFill>
                  <a:prstClr val="black"/>
                </a:solidFill>
              </a:rPr>
              <a:t>　　　　　◎</a:t>
            </a:r>
            <a:r>
              <a:rPr kumimoji="1" lang="ja-JP" altLang="en-US" sz="1281" b="1" dirty="0">
                <a:solidFill>
                  <a:prstClr val="black"/>
                </a:solidFill>
              </a:rPr>
              <a:t>地元就職をお考えの学生</a:t>
            </a:r>
          </a:p>
        </p:txBody>
      </p:sp>
      <p:grpSp>
        <p:nvGrpSpPr>
          <p:cNvPr id="29" name="グループ化 28"/>
          <p:cNvGrpSpPr/>
          <p:nvPr/>
        </p:nvGrpSpPr>
        <p:grpSpPr>
          <a:xfrm>
            <a:off x="5776097" y="519691"/>
            <a:ext cx="2260761" cy="2396563"/>
            <a:chOff x="8310280" y="-7258"/>
            <a:chExt cx="2923017" cy="3131231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280" y="-7258"/>
              <a:ext cx="2923017" cy="3131231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8496080" y="1697276"/>
              <a:ext cx="2447495" cy="12378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5124" dirty="0">
                  <a:solidFill>
                    <a:prstClr val="black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7/21</a:t>
              </a:r>
              <a:endParaRPr kumimoji="1" lang="ja-JP" altLang="en-US" sz="5124" dirty="0">
                <a:solidFill>
                  <a:prstClr val="black"/>
                </a:solidFill>
                <a:latin typeface="Segoe UI Black" panose="020B0A02040204020203" pitchFamily="34" charset="0"/>
              </a:endParaRPr>
            </a:p>
          </p:txBody>
        </p:sp>
        <p:sp>
          <p:nvSpPr>
            <p:cNvPr id="32" name="フローチャート: 結合子 31"/>
            <p:cNvSpPr/>
            <p:nvPr/>
          </p:nvSpPr>
          <p:spPr>
            <a:xfrm>
              <a:off x="10470805" y="2320661"/>
              <a:ext cx="667657" cy="64276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23" b="1" dirty="0">
                  <a:solidFill>
                    <a:prstClr val="white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</a:t>
              </a: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23878" y="1628078"/>
            <a:ext cx="1924166" cy="1802510"/>
            <a:chOff x="67816" y="1429655"/>
            <a:chExt cx="2127964" cy="1984602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6" y="1429655"/>
              <a:ext cx="1186049" cy="198460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666" y="1625600"/>
              <a:ext cx="1071114" cy="1788657"/>
            </a:xfrm>
            <a:prstGeom prst="rect">
              <a:avLst/>
            </a:prstGeom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61" y="84539"/>
            <a:ext cx="831197" cy="10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35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135937" cy="343058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734">
            <a:off x="11333" y="1581564"/>
            <a:ext cx="1881224" cy="1674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031">
            <a:off x="6343307" y="324342"/>
            <a:ext cx="1806016" cy="1450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-951" r="12401" b="951"/>
          <a:stretch/>
        </p:blipFill>
        <p:spPr>
          <a:xfrm rot="471638">
            <a:off x="6667751" y="1513002"/>
            <a:ext cx="1583813" cy="1642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D6728717-7C2A-4BC2-9BD9-D2FF8B693E6A}"/>
              </a:ext>
            </a:extLst>
          </p:cNvPr>
          <p:cNvSpPr txBox="1"/>
          <p:nvPr/>
        </p:nvSpPr>
        <p:spPr>
          <a:xfrm>
            <a:off x="681038" y="2461222"/>
            <a:ext cx="6388503" cy="44275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dist" defTabSz="203242"/>
            <a:r>
              <a:rPr kumimoji="1" lang="ja-JP" altLang="en-US" sz="2277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未来の自分を考える！内定への第一歩！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D6728717-7C2A-4BC2-9BD9-D2FF8B693E6A}"/>
              </a:ext>
            </a:extLst>
          </p:cNvPr>
          <p:cNvSpPr txBox="1"/>
          <p:nvPr/>
        </p:nvSpPr>
        <p:spPr>
          <a:xfrm>
            <a:off x="1807400" y="526657"/>
            <a:ext cx="4135777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pPr algn="dist" defTabSz="203242"/>
            <a:r>
              <a:rPr kumimoji="1" lang="ja-JP" altLang="en-US" sz="2000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★</a:t>
            </a:r>
            <a:r>
              <a:rPr kumimoji="1" lang="en-US" altLang="ja-JP" sz="2000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2026</a:t>
            </a:r>
            <a:r>
              <a:rPr kumimoji="1" lang="ja-JP" altLang="en-US" sz="2000" b="1" dirty="0">
                <a:solidFill>
                  <a:srgbClr val="E7E6E6">
                    <a:lumMod val="25000"/>
                  </a:srgb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年以降卒業予定の皆さんへ★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E9D30647-8557-484B-87E3-CA0F27C8E24B}"/>
              </a:ext>
            </a:extLst>
          </p:cNvPr>
          <p:cNvSpPr txBox="1"/>
          <p:nvPr/>
        </p:nvSpPr>
        <p:spPr>
          <a:xfrm>
            <a:off x="1950025" y="1644829"/>
            <a:ext cx="4235887" cy="654033"/>
          </a:xfrm>
          <a:prstGeom prst="rect">
            <a:avLst/>
          </a:prstGeom>
          <a:solidFill>
            <a:srgbClr val="FF9933"/>
          </a:solidFill>
        </p:spPr>
        <p:txBody>
          <a:bodyPr wrap="square" lIns="80014" tIns="80014" rIns="80014" bIns="80014" rtlCol="0">
            <a:spAutoFit/>
          </a:bodyPr>
          <a:lstStyle/>
          <a:p>
            <a:pPr algn="dist" defTabSz="203242">
              <a:defRPr/>
            </a:pPr>
            <a:r>
              <a: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■エントリー受付中■</a:t>
            </a:r>
            <a:endParaRPr kumimoji="1" lang="en-US" altLang="ja-JP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E9D30647-8557-484B-87E3-CA0F27C8E24B}"/>
              </a:ext>
            </a:extLst>
          </p:cNvPr>
          <p:cNvSpPr txBox="1"/>
          <p:nvPr/>
        </p:nvSpPr>
        <p:spPr>
          <a:xfrm>
            <a:off x="830638" y="1017595"/>
            <a:ext cx="6098867" cy="654033"/>
          </a:xfrm>
          <a:prstGeom prst="rect">
            <a:avLst/>
          </a:prstGeom>
          <a:solidFill>
            <a:srgbClr val="FF9933"/>
          </a:solidFill>
        </p:spPr>
        <p:txBody>
          <a:bodyPr wrap="square" lIns="80014" tIns="80014" rIns="80014" bIns="80014" rtlCol="0">
            <a:spAutoFit/>
          </a:bodyPr>
          <a:lstStyle/>
          <a:p>
            <a:pPr algn="dist" defTabSz="203242">
              <a:defRPr/>
            </a:pPr>
            <a:r>
              <a:rPr kumimoji="1" lang="ja-JP" altLang="en-US" sz="3200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オープンカンパニー・インターンシップ</a:t>
            </a:r>
            <a:endParaRPr kumimoji="1" lang="en-US" altLang="ja-JP" sz="32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132">
            <a:off x="-45390" y="490578"/>
            <a:ext cx="1955462" cy="6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135937" cy="343058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182469" y="1219532"/>
            <a:ext cx="60771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500" b="1" dirty="0">
                <a:latin typeface="+mn-ea"/>
              </a:rPr>
              <a:t>オンライン就職相談会</a:t>
            </a:r>
            <a:endParaRPr kumimoji="1" lang="en-US" altLang="ja-JP" sz="4500" b="1" dirty="0">
              <a:latin typeface="+mn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1592606" y="2380004"/>
            <a:ext cx="4200522" cy="617990"/>
          </a:xfrm>
          <a:prstGeom prst="rect">
            <a:avLst/>
          </a:prstGeom>
          <a:noFill/>
          <a:ln w="19050">
            <a:noFill/>
            <a:prstDash val="lgDashDot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1708" dirty="0">
                <a:solidFill>
                  <a:schemeClr val="tx1">
                    <a:lumMod val="75000"/>
                    <a:lumOff val="2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アナタの</a:t>
            </a:r>
            <a:r>
              <a:rPr kumimoji="1" lang="ja-JP" altLang="en-US" sz="1708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新潟就職</a:t>
            </a:r>
            <a:r>
              <a:rPr kumimoji="1" lang="ja-JP" altLang="en-US" sz="1708" dirty="0">
                <a:solidFill>
                  <a:schemeClr val="tx1">
                    <a:lumMod val="75000"/>
                    <a:lumOff val="2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をサポートします！</a:t>
            </a:r>
            <a:endParaRPr kumimoji="1" lang="en-US" altLang="ja-JP" sz="1708" dirty="0">
              <a:solidFill>
                <a:schemeClr val="tx1">
                  <a:lumMod val="75000"/>
                  <a:lumOff val="25000"/>
                </a:schemeClr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r>
              <a:rPr kumimoji="1" lang="ja-JP" altLang="en-US" sz="1708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不安</a:t>
            </a:r>
            <a:r>
              <a:rPr kumimoji="1" lang="ja-JP" altLang="en-US" sz="1708" dirty="0">
                <a:solidFill>
                  <a:schemeClr val="tx1">
                    <a:lumMod val="75000"/>
                    <a:lumOff val="2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や</a:t>
            </a:r>
            <a:r>
              <a:rPr kumimoji="1" lang="ja-JP" altLang="en-US" sz="1708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お悩み</a:t>
            </a:r>
            <a:r>
              <a:rPr kumimoji="1" lang="ja-JP" altLang="en-US" sz="1708" dirty="0">
                <a:solidFill>
                  <a:schemeClr val="tx1">
                    <a:lumMod val="75000"/>
                    <a:lumOff val="2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何でもご相談ください◎</a:t>
            </a:r>
            <a:endParaRPr kumimoji="1" lang="en-US" altLang="ja-JP" sz="1708" dirty="0">
              <a:solidFill>
                <a:schemeClr val="tx1">
                  <a:lumMod val="75000"/>
                  <a:lumOff val="25000"/>
                </a:schemeClr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10" name="図 9" descr="時計 が含まれている画像&#10;&#10;自動的に生成された説明">
            <a:extLst>
              <a:ext uri="{FF2B5EF4-FFF2-40B4-BE49-F238E27FC236}">
                <a16:creationId xmlns="" xmlns:a16="http://schemas.microsoft.com/office/drawing/2014/main" id="{AA476527-9D87-4DA2-9B8F-047B5524C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23" y="730937"/>
            <a:ext cx="1876784" cy="341558"/>
          </a:xfrm>
          <a:prstGeom prst="rect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15369" r="11412"/>
          <a:stretch/>
        </p:blipFill>
        <p:spPr>
          <a:xfrm>
            <a:off x="130473" y="2233509"/>
            <a:ext cx="1331661" cy="96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4" t="79438" r="23023"/>
          <a:stretch/>
        </p:blipFill>
        <p:spPr>
          <a:xfrm>
            <a:off x="6243469" y="774129"/>
            <a:ext cx="1719683" cy="160389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6259619" y="995685"/>
            <a:ext cx="1687382" cy="118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270" b="1" dirty="0" smtClean="0">
                <a:latin typeface="+mn-ea"/>
              </a:rPr>
              <a:t>6/23</a:t>
            </a:r>
            <a:endParaRPr kumimoji="1" lang="en-US" altLang="ja-JP" sz="4270" b="1" dirty="0">
              <a:latin typeface="+mn-ea"/>
            </a:endParaRPr>
          </a:p>
          <a:p>
            <a:pPr algn="ctr"/>
            <a:r>
              <a:rPr kumimoji="1" lang="en-US" altLang="ja-JP" sz="2846" b="1" dirty="0">
                <a:solidFill>
                  <a:srgbClr val="FF0000"/>
                </a:solidFill>
                <a:latin typeface="+mn-ea"/>
              </a:rPr>
              <a:t>(</a:t>
            </a:r>
            <a:r>
              <a:rPr kumimoji="1" lang="ja-JP" altLang="en-US" sz="2846" b="1" dirty="0">
                <a:solidFill>
                  <a:srgbClr val="FF0000"/>
                </a:solidFill>
                <a:latin typeface="+mn-ea"/>
              </a:rPr>
              <a:t>日</a:t>
            </a:r>
            <a:r>
              <a:rPr kumimoji="1" lang="en-US" altLang="ja-JP" sz="2846" b="1" dirty="0">
                <a:solidFill>
                  <a:srgbClr val="FF0000"/>
                </a:solidFill>
                <a:latin typeface="+mn-ea"/>
              </a:rPr>
              <a:t>)</a:t>
            </a:r>
            <a:endParaRPr kumimoji="1" lang="en-US" altLang="ja-JP" sz="3843" b="1" dirty="0">
              <a:latin typeface="+mn-ea"/>
            </a:endParaRPr>
          </a:p>
        </p:txBody>
      </p:sp>
      <p:sp>
        <p:nvSpPr>
          <p:cNvPr id="3" name="等号 2"/>
          <p:cNvSpPr/>
          <p:nvPr/>
        </p:nvSpPr>
        <p:spPr>
          <a:xfrm>
            <a:off x="-405554" y="1892124"/>
            <a:ext cx="7269346" cy="249802"/>
          </a:xfrm>
          <a:prstGeom prst="mathEqual">
            <a:avLst>
              <a:gd name="adj1" fmla="val 16135"/>
              <a:gd name="adj2" fmla="val 1176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>
              <a:solidFill>
                <a:schemeClr val="tx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38">
            <a:off x="5747955" y="518520"/>
            <a:ext cx="991028" cy="532710"/>
          </a:xfrm>
          <a:prstGeom prst="rect">
            <a:avLst/>
          </a:prstGeom>
        </p:spPr>
      </p:pic>
      <p:cxnSp>
        <p:nvCxnSpPr>
          <p:cNvPr id="17" name="直線コネクタ 16"/>
          <p:cNvCxnSpPr/>
          <p:nvPr/>
        </p:nvCxnSpPr>
        <p:spPr>
          <a:xfrm flipH="1" flipV="1">
            <a:off x="1509132" y="2973659"/>
            <a:ext cx="578666" cy="1131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1511800" y="2323765"/>
            <a:ext cx="584803" cy="1104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0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35938" cy="343058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-24055" y="294387"/>
            <a:ext cx="2543715" cy="124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47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5</a:t>
            </a:r>
            <a:r>
              <a:rPr kumimoji="1" lang="ja-JP" altLang="en-US" sz="747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  <a:r>
              <a:rPr kumimoji="1" lang="en-US" altLang="ja-JP" sz="7473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/</a:t>
            </a:r>
            <a:r>
              <a:rPr kumimoji="1" lang="en-US" altLang="ja-JP" sz="747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19</a:t>
            </a:r>
          </a:p>
        </p:txBody>
      </p:sp>
      <p:sp>
        <p:nvSpPr>
          <p:cNvPr id="4" name="円/楕円 3"/>
          <p:cNvSpPr/>
          <p:nvPr/>
        </p:nvSpPr>
        <p:spPr>
          <a:xfrm>
            <a:off x="2495605" y="450603"/>
            <a:ext cx="3153953" cy="1829306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2363540" y="730024"/>
            <a:ext cx="3408859" cy="12969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131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オンライン</a:t>
            </a:r>
            <a:endParaRPr kumimoji="1" lang="en-US" altLang="ja-JP" sz="3131" b="1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pPr algn="ctr"/>
            <a:r>
              <a:rPr kumimoji="1" lang="ja-JP" altLang="en-US" sz="4697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就職相談会</a:t>
            </a:r>
            <a:endParaRPr kumimoji="1" lang="en-US" altLang="ja-JP" sz="4697" b="1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37" y="450603"/>
            <a:ext cx="1510866" cy="279421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1753710" y="1431270"/>
            <a:ext cx="609830" cy="568610"/>
            <a:chOff x="1185821" y="2009682"/>
            <a:chExt cx="1129553" cy="770840"/>
          </a:xfrm>
        </p:grpSpPr>
        <p:sp>
          <p:nvSpPr>
            <p:cNvPr id="2" name="円/楕円 1"/>
            <p:cNvSpPr/>
            <p:nvPr/>
          </p:nvSpPr>
          <p:spPr>
            <a:xfrm>
              <a:off x="1185821" y="2032967"/>
              <a:ext cx="1129553" cy="74755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38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61473" y="2009682"/>
              <a:ext cx="980939" cy="709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日</a:t>
              </a: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-12065" y="2417551"/>
            <a:ext cx="8135937" cy="482828"/>
            <a:chOff x="-163003" y="2647596"/>
            <a:chExt cx="11433174" cy="678503"/>
          </a:xfrm>
        </p:grpSpPr>
        <p:sp>
          <p:nvSpPr>
            <p:cNvPr id="22" name="円/楕円 21"/>
            <p:cNvSpPr/>
            <p:nvPr/>
          </p:nvSpPr>
          <p:spPr>
            <a:xfrm>
              <a:off x="47947" y="2647596"/>
              <a:ext cx="1730798" cy="665817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1948989" y="2660282"/>
              <a:ext cx="1017950" cy="665817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038053" y="2648811"/>
              <a:ext cx="1733111" cy="665817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4867981" y="2660281"/>
              <a:ext cx="3036718" cy="665817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1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="" xmlns:a16="http://schemas.microsoft.com/office/drawing/2014/main" id="{9B8960C9-7C35-41DC-BF3F-9F8B786AB57C}"/>
                </a:ext>
              </a:extLst>
            </p:cNvPr>
            <p:cNvSpPr txBox="1"/>
            <p:nvPr/>
          </p:nvSpPr>
          <p:spPr>
            <a:xfrm>
              <a:off x="-163003" y="2687730"/>
              <a:ext cx="11433174" cy="560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993" b="1" dirty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ＵＩターン　新卒　地元就職　インターンシップ</a:t>
              </a:r>
              <a:r>
                <a:rPr kumimoji="1" lang="ja-JP" altLang="en-US" sz="1423" dirty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　</a:t>
              </a:r>
              <a:r>
                <a:rPr kumimoji="1" lang="ja-JP" altLang="en-US" sz="1281" dirty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など何でもご相談ください◎</a:t>
              </a:r>
              <a:endParaRPr kumimoji="1" lang="en-US" altLang="ja-JP" sz="1281" dirty="0">
                <a:latin typeface="HP Simplified Jpan" panose="020B0500000000000000" pitchFamily="50" charset="-128"/>
                <a:ea typeface="HP Simplified Jpan" panose="020B0500000000000000" pitchFamily="50" charset="-128"/>
              </a:endParaRP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75" y="542693"/>
            <a:ext cx="1943650" cy="126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4" t="19622" r="9952" b="64206"/>
          <a:stretch/>
        </p:blipFill>
        <p:spPr>
          <a:xfrm>
            <a:off x="5678055" y="419550"/>
            <a:ext cx="347039" cy="65552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9" t="19622" b="64206"/>
          <a:stretch/>
        </p:blipFill>
        <p:spPr>
          <a:xfrm>
            <a:off x="7550252" y="419550"/>
            <a:ext cx="399956" cy="65552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02376">
            <a:off x="5685097" y="1612465"/>
            <a:ext cx="580615" cy="9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135938" cy="343058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04792" y="716279"/>
            <a:ext cx="4228220" cy="96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69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  <a:r>
              <a:rPr kumimoji="1" lang="en-US" altLang="ja-JP" sz="569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5</a:t>
            </a:r>
            <a:r>
              <a:rPr kumimoji="1" lang="ja-JP" altLang="en-US" sz="569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  <a:r>
              <a:rPr kumimoji="1" lang="ja-JP" altLang="en-US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月 </a:t>
            </a:r>
            <a:r>
              <a:rPr kumimoji="1" lang="en-US" altLang="ja-JP" sz="569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3</a:t>
            </a:r>
            <a:r>
              <a:rPr kumimoji="1" lang="ja-JP" altLang="en-US" sz="569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  <a:r>
              <a:rPr kumimoji="1" lang="ja-JP" altLang="en-US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日</a:t>
            </a:r>
            <a:r>
              <a:rPr kumimoji="1" lang="en-US" altLang="ja-JP" sz="2562" b="1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(</a:t>
            </a:r>
            <a:r>
              <a:rPr kumimoji="1" lang="ja-JP" altLang="en-US" sz="2562" b="1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金・祝</a:t>
            </a:r>
            <a:r>
              <a:rPr kumimoji="1" lang="en-US" altLang="ja-JP" sz="2562" b="1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)</a:t>
            </a:r>
            <a:r>
              <a:rPr kumimoji="1" lang="ja-JP" altLang="en-US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5721" y="210173"/>
            <a:ext cx="6655494" cy="62848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1614742" y="149892"/>
            <a:ext cx="5320383" cy="6837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U</a:t>
            </a:r>
            <a:r>
              <a:rPr kumimoji="1" lang="ja-JP" altLang="en-US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・</a:t>
            </a:r>
            <a:r>
              <a:rPr kumimoji="1" lang="en-US" altLang="ja-JP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I</a:t>
            </a:r>
            <a:r>
              <a:rPr kumimoji="1" lang="ja-JP" altLang="en-US" sz="384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ターン就職相談会</a:t>
            </a:r>
            <a:endParaRPr kumimoji="1" lang="en-US" altLang="ja-JP" sz="3843" b="1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" y="338338"/>
            <a:ext cx="1507057" cy="30625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" y="996162"/>
            <a:ext cx="2004553" cy="1336368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 flipH="1">
            <a:off x="2251469" y="1827607"/>
            <a:ext cx="584803" cy="1104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 flipV="1">
            <a:off x="2260274" y="2512625"/>
            <a:ext cx="575997" cy="907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38384" r="2491" b="37516"/>
          <a:stretch/>
        </p:blipFill>
        <p:spPr>
          <a:xfrm rot="268751">
            <a:off x="5600886" y="1016751"/>
            <a:ext cx="2417341" cy="71209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 rot="253069">
            <a:off x="5349064" y="1183426"/>
            <a:ext cx="2836824" cy="42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993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  <a:r>
              <a:rPr kumimoji="1" lang="en-US" altLang="ja-JP" sz="2135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in</a:t>
            </a:r>
            <a:r>
              <a:rPr kumimoji="1" lang="ja-JP" altLang="en-US" sz="2135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ミライエ長岡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2495916" y="1893298"/>
            <a:ext cx="5132795" cy="6452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993" dirty="0">
                <a:solidFill>
                  <a:srgbClr val="FF0000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対面にて開催します！</a:t>
            </a:r>
            <a:endParaRPr kumimoji="1" lang="en-US" altLang="ja-JP" sz="1993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r>
              <a:rPr kumimoji="1" lang="en-US" altLang="ja-JP" sz="1600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U</a:t>
            </a:r>
            <a:r>
              <a:rPr kumimoji="1" lang="ja-JP" altLang="en-US" sz="1600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・</a:t>
            </a:r>
            <a:r>
              <a:rPr kumimoji="1" lang="en-US" altLang="ja-JP" sz="1600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I</a:t>
            </a:r>
            <a:r>
              <a:rPr kumimoji="1" lang="ja-JP" altLang="en-US" sz="1600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ターン者はもちろん、地元学生も大歓迎！</a:t>
            </a:r>
            <a:endParaRPr kumimoji="1" lang="en-US" altLang="ja-JP" sz="1600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sp>
        <p:nvSpPr>
          <p:cNvPr id="20" name="円形吹き出し 19"/>
          <p:cNvSpPr/>
          <p:nvPr/>
        </p:nvSpPr>
        <p:spPr>
          <a:xfrm>
            <a:off x="6660988" y="106247"/>
            <a:ext cx="1372870" cy="881911"/>
          </a:xfrm>
          <a:prstGeom prst="wedgeEllipseCallout">
            <a:avLst>
              <a:gd name="adj1" fmla="val 24551"/>
              <a:gd name="adj2" fmla="val 19093"/>
            </a:avLst>
          </a:prstGeom>
          <a:solidFill>
            <a:srgbClr val="FDF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273">
            <a:off x="6795094" y="1866571"/>
            <a:ext cx="1294276" cy="129210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6677310" y="149136"/>
            <a:ext cx="1345687" cy="749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277" b="1" dirty="0">
                <a:solidFill>
                  <a:srgbClr val="FF9933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ＧＷ</a:t>
            </a:r>
            <a:endParaRPr kumimoji="1" lang="en-US" altLang="ja-JP" sz="2277" b="1" dirty="0">
              <a:solidFill>
                <a:srgbClr val="FF9933"/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pPr algn="ctr"/>
            <a:r>
              <a:rPr kumimoji="1" lang="ja-JP" altLang="en-US" sz="1993" dirty="0">
                <a:solidFill>
                  <a:srgbClr val="FF9933"/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特別開催</a:t>
            </a:r>
            <a:endParaRPr kumimoji="1" lang="en-US" altLang="ja-JP" sz="1423" dirty="0">
              <a:solidFill>
                <a:srgbClr val="FF9933"/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02376">
            <a:off x="5262715" y="1454097"/>
            <a:ext cx="520274" cy="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35938" cy="3430587"/>
          </a:xfrm>
          <a:prstGeom prst="rect">
            <a:avLst/>
          </a:prstGeom>
        </p:spPr>
      </p:pic>
      <p:sp>
        <p:nvSpPr>
          <p:cNvPr id="21" name="円/楕円 20"/>
          <p:cNvSpPr/>
          <p:nvPr/>
        </p:nvSpPr>
        <p:spPr>
          <a:xfrm>
            <a:off x="-11839" y="550114"/>
            <a:ext cx="3526010" cy="2259993"/>
          </a:xfrm>
          <a:prstGeom prst="ellipse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38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115142" y="1065931"/>
            <a:ext cx="340885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オンライン</a:t>
            </a:r>
            <a:endParaRPr kumimoji="1" lang="en-US" altLang="ja-JP" sz="3200" b="1" dirty="0">
              <a:solidFill>
                <a:schemeClr val="tx1">
                  <a:lumMod val="85000"/>
                  <a:lumOff val="15000"/>
                </a:schemeClr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pPr algn="ctr"/>
            <a:r>
              <a:rPr kumimoji="1" lang="ja-JP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就職相談会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3" y="792462"/>
            <a:ext cx="1600010" cy="29590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4401872" y="351047"/>
            <a:ext cx="2984135" cy="114371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8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kumimoji="1" lang="ja-JP" altLang="en-US" sz="38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Arial Unicode MS" panose="020B0604020202020204" pitchFamily="50" charset="-128"/>
              </a:rPr>
              <a:t>月</a:t>
            </a:r>
            <a:r>
              <a:rPr kumimoji="1" lang="ja-JP" altLang="en-US" sz="427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Arial Unicode MS" panose="020B0604020202020204" pitchFamily="50" charset="-128"/>
              </a:rPr>
              <a:t> </a:t>
            </a:r>
            <a:r>
              <a:rPr kumimoji="1" lang="en-US" altLang="ja-JP" sz="6832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21</a:t>
            </a:r>
            <a:r>
              <a:rPr kumimoji="1" lang="ja-JP" altLang="en-US" sz="384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Arial Unicode MS" panose="020B0604020202020204" pitchFamily="50" charset="-128"/>
              </a:rPr>
              <a:t>日</a:t>
            </a:r>
            <a:endParaRPr kumimoji="1" lang="en-US" altLang="ja-JP" sz="6262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Arial Unicode MS" panose="020B0604020202020204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7219969" y="824998"/>
            <a:ext cx="541003" cy="471136"/>
            <a:chOff x="1164580" y="2030880"/>
            <a:chExt cx="1172030" cy="537082"/>
          </a:xfrm>
        </p:grpSpPr>
        <p:sp>
          <p:nvSpPr>
            <p:cNvPr id="28" name="円/楕円 27"/>
            <p:cNvSpPr/>
            <p:nvPr/>
          </p:nvSpPr>
          <p:spPr>
            <a:xfrm>
              <a:off x="1185820" y="2032967"/>
              <a:ext cx="1129554" cy="534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96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164580" y="2030880"/>
              <a:ext cx="1172030" cy="504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277" b="1" dirty="0">
                  <a:solidFill>
                    <a:schemeClr val="bg1"/>
                  </a:solidFill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日</a:t>
              </a: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6" r="19030" b="21186"/>
          <a:stretch/>
        </p:blipFill>
        <p:spPr>
          <a:xfrm>
            <a:off x="3479713" y="1644004"/>
            <a:ext cx="1560284" cy="123860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5" t="61819" r="42233" b="20740"/>
          <a:stretch/>
        </p:blipFill>
        <p:spPr>
          <a:xfrm>
            <a:off x="4947803" y="1579381"/>
            <a:ext cx="3287873" cy="1424013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9B8960C9-7C35-41DC-BF3F-9F8B786AB57C}"/>
              </a:ext>
            </a:extLst>
          </p:cNvPr>
          <p:cNvSpPr txBox="1"/>
          <p:nvPr/>
        </p:nvSpPr>
        <p:spPr>
          <a:xfrm>
            <a:off x="5231368" y="1970587"/>
            <a:ext cx="26204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就職・転職活動にお困りの方、</a:t>
            </a:r>
            <a:endParaRPr kumimoji="1" lang="en-US" altLang="ja-JP" sz="1400" dirty="0">
              <a:solidFill>
                <a:schemeClr val="tx1">
                  <a:lumMod val="65000"/>
                  <a:lumOff val="35000"/>
                </a:schemeClr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pPr algn="ctr"/>
            <a:r>
              <a:rPr kumimoji="1"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お気軽にご相談ください◎</a:t>
            </a:r>
            <a:endParaRPr kumimoji="1" lang="en-US" altLang="ja-JP" sz="1400" dirty="0">
              <a:solidFill>
                <a:schemeClr val="tx1">
                  <a:lumMod val="65000"/>
                  <a:lumOff val="35000"/>
                </a:schemeClr>
              </a:solidFill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95" y="652217"/>
            <a:ext cx="1144960" cy="761961"/>
          </a:xfrm>
          <a:prstGeom prst="rect">
            <a:avLst/>
          </a:prstGeom>
        </p:spPr>
      </p:pic>
      <p:sp>
        <p:nvSpPr>
          <p:cNvPr id="39" name="等号 38"/>
          <p:cNvSpPr/>
          <p:nvPr/>
        </p:nvSpPr>
        <p:spPr>
          <a:xfrm>
            <a:off x="3874830" y="1308260"/>
            <a:ext cx="4700043" cy="198624"/>
          </a:xfrm>
          <a:prstGeom prst="mathEqual">
            <a:avLst>
              <a:gd name="adj1" fmla="val 12281"/>
              <a:gd name="adj2" fmla="val 1176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>
              <a:solidFill>
                <a:schemeClr val="tx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02376">
            <a:off x="2838879" y="2211193"/>
            <a:ext cx="580615" cy="9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135939" cy="3430588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2" y="750623"/>
            <a:ext cx="813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  ２０２５</a:t>
            </a:r>
            <a:r>
              <a:rPr kumimoji="1" lang="ja-JP" altLang="en-US" sz="4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卒 新卒求人掲載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b="24186"/>
          <a:stretch/>
        </p:blipFill>
        <p:spPr>
          <a:xfrm>
            <a:off x="1534974" y="2565400"/>
            <a:ext cx="2320694" cy="887829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690073" y="1667619"/>
            <a:ext cx="6858146" cy="917307"/>
          </a:xfrm>
          <a:prstGeom prst="rect">
            <a:avLst/>
          </a:prstGeom>
          <a:solidFill>
            <a:srgbClr val="F7FB3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5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エントリー 受付中！</a:t>
            </a:r>
            <a:endParaRPr kumimoji="1" lang="ja-JP" altLang="en-US" sz="5500" b="1" dirty="0">
              <a:solidFill>
                <a:schemeClr val="tx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9" y="-14305"/>
            <a:ext cx="1009097" cy="1009097"/>
          </a:xfrm>
          <a:prstGeom prst="rect">
            <a:avLst/>
          </a:prstGeom>
        </p:spPr>
      </p:pic>
      <p:pic>
        <p:nvPicPr>
          <p:cNvPr id="7" name="図 6" descr="記号, 時計, 交通, 光 が含まれている画像&#10;&#10;自動的に生成された説明">
            <a:extLst>
              <a:ext uri="{FF2B5EF4-FFF2-40B4-BE49-F238E27FC236}">
                <a16:creationId xmlns="" xmlns:a16="http://schemas.microsoft.com/office/drawing/2014/main" id="{F4BCA9CB-A1F1-450A-ADEB-1EBCE979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32" y="285348"/>
            <a:ext cx="2366765" cy="326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="" xmlns:a16="http://schemas.microsoft.com/office/drawing/2014/main" id="{823E9267-6110-489C-A9A8-791FE826B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1" y="182563"/>
            <a:ext cx="3422837" cy="4875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52275" r="72100" b="35470"/>
          <a:stretch/>
        </p:blipFill>
        <p:spPr>
          <a:xfrm rot="20966479">
            <a:off x="59067" y="917675"/>
            <a:ext cx="1262012" cy="7613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71836">
            <a:off x="7154834" y="1877651"/>
            <a:ext cx="667019" cy="11030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b="24186"/>
          <a:stretch/>
        </p:blipFill>
        <p:spPr>
          <a:xfrm>
            <a:off x="4432301" y="2554079"/>
            <a:ext cx="2320694" cy="8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B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/>
          <p:cNvSpPr/>
          <p:nvPr/>
        </p:nvSpPr>
        <p:spPr>
          <a:xfrm>
            <a:off x="4067175" y="-118585"/>
            <a:ext cx="1980000" cy="1980000"/>
          </a:xfrm>
          <a:prstGeom prst="ellipse">
            <a:avLst/>
          </a:prstGeom>
          <a:solidFill>
            <a:srgbClr val="FAE1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 spc="-12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36839" y="752085"/>
            <a:ext cx="3820538" cy="1623416"/>
            <a:chOff x="517157" y="379952"/>
            <a:chExt cx="4934857" cy="228133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17157" y="809254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76813" y="1423410"/>
              <a:ext cx="4615546" cy="123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124" b="1" dirty="0" smtClean="0">
                  <a:solidFill>
                    <a:srgbClr val="FBE598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2/15</a:t>
              </a:r>
              <a:r>
                <a:rPr kumimoji="1" lang="ja-JP" altLang="en-US" sz="1708" b="1" dirty="0" smtClean="0">
                  <a:solidFill>
                    <a:srgbClr val="FBE598"/>
                  </a:solidFill>
                </a:rPr>
                <a:t>（</a:t>
              </a:r>
              <a:r>
                <a:rPr kumimoji="1" lang="ja-JP" altLang="en-US" sz="1708" b="1" dirty="0">
                  <a:solidFill>
                    <a:srgbClr val="FBE598"/>
                  </a:solidFill>
                </a:rPr>
                <a:t>日）</a:t>
              </a:r>
              <a:r>
                <a:rPr kumimoji="1" lang="ja-JP" altLang="en-US" sz="1708" b="1" dirty="0">
                  <a:solidFill>
                    <a:srgbClr val="000000"/>
                  </a:solidFill>
                </a:rPr>
                <a:t>開催</a:t>
              </a:r>
              <a:endParaRPr kumimoji="1" lang="ja-JP" altLang="en-US" sz="2277" b="1" dirty="0">
                <a:solidFill>
                  <a:srgbClr val="00000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308" y="379952"/>
              <a:ext cx="1972555" cy="375909"/>
            </a:xfrm>
            <a:prstGeom prst="rect">
              <a:avLst/>
            </a:prstGeom>
          </p:spPr>
        </p:pic>
      </p:grpSp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rgbClr val="3F3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rgbClr val="3F332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sp>
        <p:nvSpPr>
          <p:cNvPr id="23" name="円/楕円 22"/>
          <p:cNvSpPr/>
          <p:nvPr/>
        </p:nvSpPr>
        <p:spPr>
          <a:xfrm>
            <a:off x="4017039" y="-157821"/>
            <a:ext cx="1980000" cy="19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長岡</a:t>
            </a:r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働きたい</a:t>
            </a:r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方</a:t>
            </a:r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サポート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します</a:t>
            </a:r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6839" y="2488343"/>
            <a:ext cx="38211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＼</a:t>
            </a:r>
            <a:r>
              <a:rPr kumimoji="1" lang="en-US" altLang="ja-JP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UIJ</a:t>
            </a:r>
            <a:r>
              <a:rPr kumimoji="1" lang="ja-JP" altLang="en-US" sz="1300" b="1" spc="-12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ターン・地元</a:t>
            </a:r>
            <a:r>
              <a:rPr kumimoji="1" lang="ja-JP" altLang="en-US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就職なん</a:t>
            </a:r>
            <a:r>
              <a:rPr kumimoji="1" lang="ja-JP" altLang="en-US" sz="1300" b="1" spc="-12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でもご相談下さい</a:t>
            </a:r>
            <a:r>
              <a:rPr kumimoji="1" lang="ja-JP" altLang="en-US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！／</a:t>
            </a:r>
            <a:endParaRPr kumimoji="1" lang="ja-JP" altLang="en-US" sz="1300" b="1" spc="-12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kumimoji="1" lang="ja-JP" altLang="en-US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14" y="487960"/>
            <a:ext cx="4277797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2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2" y="0"/>
            <a:ext cx="8210281" cy="343058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9B8960C9-7C35-41DC-BF3F-9F8B786AB57C}"/>
              </a:ext>
            </a:extLst>
          </p:cNvPr>
          <p:cNvSpPr txBox="1"/>
          <p:nvPr/>
        </p:nvSpPr>
        <p:spPr>
          <a:xfrm>
            <a:off x="108291" y="534037"/>
            <a:ext cx="6241758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オンライン就職相談会</a:t>
            </a:r>
            <a:endParaRPr kumimoji="1" lang="en-US" altLang="ja-JP" sz="4400" dirty="0">
              <a:solidFill>
                <a:schemeClr val="tx1">
                  <a:lumMod val="85000"/>
                  <a:lumOff val="1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19" name="図 18" descr="時計 が含まれている画像&#10;&#10;自動的に生成された説明">
            <a:extLst>
              <a:ext uri="{FF2B5EF4-FFF2-40B4-BE49-F238E27FC236}">
                <a16:creationId xmlns:a16="http://schemas.microsoft.com/office/drawing/2014/main" xmlns="" id="{AA476527-9D87-4DA2-9B8F-047B5524C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1" y="197108"/>
            <a:ext cx="2120069" cy="385833"/>
          </a:xfrm>
          <a:prstGeom prst="rect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20" name="等号 19"/>
          <p:cNvSpPr/>
          <p:nvPr/>
        </p:nvSpPr>
        <p:spPr>
          <a:xfrm>
            <a:off x="-937288" y="1243218"/>
            <a:ext cx="8412315" cy="198624"/>
          </a:xfrm>
          <a:prstGeom prst="mathEqual">
            <a:avLst>
              <a:gd name="adj1" fmla="val 16135"/>
              <a:gd name="adj2" fmla="val 1176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9B8960C9-7C35-41DC-BF3F-9F8B786AB57C}"/>
              </a:ext>
            </a:extLst>
          </p:cNvPr>
          <p:cNvSpPr txBox="1"/>
          <p:nvPr/>
        </p:nvSpPr>
        <p:spPr>
          <a:xfrm>
            <a:off x="92100" y="1684651"/>
            <a:ext cx="3507855" cy="110799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 Unicode MS" panose="020B0604020202020204" pitchFamily="50" charset="-128"/>
              </a:rPr>
              <a:t>月</a:t>
            </a:r>
            <a:r>
              <a: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24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 Unicode MS" panose="020B0604020202020204" pitchFamily="50" charset="-128"/>
              </a:rPr>
              <a:t>日</a:t>
            </a:r>
            <a:endParaRPr kumimoji="1" lang="en-US" altLang="ja-JP" sz="6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 Unicode MS" panose="020B060402020202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7" t="89328" r="15006" b="1908"/>
          <a:stretch/>
        </p:blipFill>
        <p:spPr>
          <a:xfrm rot="20656799">
            <a:off x="22826" y="1427550"/>
            <a:ext cx="1054391" cy="514203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3031238" y="2057393"/>
            <a:ext cx="674201" cy="552153"/>
            <a:chOff x="1149762" y="2032967"/>
            <a:chExt cx="1172030" cy="534995"/>
          </a:xfrm>
        </p:grpSpPr>
        <p:sp>
          <p:nvSpPr>
            <p:cNvPr id="24" name="円/楕円 23"/>
            <p:cNvSpPr/>
            <p:nvPr/>
          </p:nvSpPr>
          <p:spPr>
            <a:xfrm>
              <a:off x="1185820" y="2032967"/>
              <a:ext cx="1129554" cy="534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38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149762" y="2057559"/>
              <a:ext cx="1172030" cy="47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>
                  <a:solidFill>
                    <a:schemeClr val="bg1"/>
                  </a:solidFill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日</a:t>
              </a: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15369" r="11412"/>
          <a:stretch/>
        </p:blipFill>
        <p:spPr>
          <a:xfrm>
            <a:off x="3702627" y="1626872"/>
            <a:ext cx="1864977" cy="135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円/楕円 1"/>
          <p:cNvSpPr/>
          <p:nvPr/>
        </p:nvSpPr>
        <p:spPr>
          <a:xfrm>
            <a:off x="5377466" y="1863453"/>
            <a:ext cx="2695094" cy="129682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2000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あなた</a:t>
            </a:r>
            <a:r>
              <a:rPr kumimoji="1" lang="ja-JP" altLang="en-US" sz="2000" dirty="0" smtClean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の就職・</a:t>
            </a:r>
            <a:endParaRPr kumimoji="1" lang="en-US" altLang="ja-JP" sz="2000" dirty="0" smtClean="0">
              <a:solidFill>
                <a:schemeClr val="accent1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転職活動</a:t>
            </a:r>
            <a:r>
              <a:rPr kumimoji="1" lang="ja-JP" altLang="en-US" sz="2000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endParaRPr kumimoji="1" lang="en-US" altLang="ja-JP" sz="2000" dirty="0">
              <a:solidFill>
                <a:schemeClr val="accent1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サポートします！</a:t>
            </a:r>
            <a:endParaRPr kumimoji="1" lang="ja-JP" altLang="en-US" sz="1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8" t="65323" r="21979" b="22944"/>
          <a:stretch/>
        </p:blipFill>
        <p:spPr>
          <a:xfrm rot="21152289">
            <a:off x="6584514" y="1003192"/>
            <a:ext cx="1688213" cy="1247360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 rot="21268447">
            <a:off x="6808229" y="1126087"/>
            <a:ext cx="1317485" cy="934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069" tIns="32535" rIns="65069" bIns="325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600" b="1" dirty="0">
                <a:solidFill>
                  <a:schemeClr val="accent1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お気軽に</a:t>
            </a:r>
            <a:endParaRPr kumimoji="1" lang="en-US" altLang="ja-JP" sz="1600" b="1" dirty="0">
              <a:solidFill>
                <a:schemeClr val="accent1">
                  <a:lumMod val="50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chemeClr val="accent1">
                    <a:lumMod val="5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どうぞ♪</a:t>
            </a:r>
            <a:endParaRPr kumimoji="1" lang="ja-JP" altLang="en-US" sz="1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71836">
            <a:off x="6189800" y="568400"/>
            <a:ext cx="555519" cy="9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4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"/>
            <a:ext cx="8135938" cy="343033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-163030" y="643855"/>
            <a:ext cx="262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2</a:t>
            </a:r>
            <a:r>
              <a:rPr kumimoji="1" lang="ja-JP" altLang="en-US" sz="7200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 </a:t>
            </a:r>
            <a:r>
              <a:rPr kumimoji="1" lang="en-US" altLang="ja-JP" sz="7200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/</a:t>
            </a:r>
            <a:r>
              <a:rPr kumimoji="1" lang="en-US" altLang="ja-JP" sz="7200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25</a:t>
            </a:r>
          </a:p>
        </p:txBody>
      </p:sp>
      <p:sp>
        <p:nvSpPr>
          <p:cNvPr id="4" name="円/楕円 3"/>
          <p:cNvSpPr/>
          <p:nvPr/>
        </p:nvSpPr>
        <p:spPr>
          <a:xfrm>
            <a:off x="2610496" y="218327"/>
            <a:ext cx="3380923" cy="1930205"/>
          </a:xfrm>
          <a:prstGeom prst="ellipse">
            <a:avLst/>
          </a:prstGeom>
          <a:solidFill>
            <a:schemeClr val="accent2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9B8960C9-7C35-41DC-BF3F-9F8B786AB57C}"/>
              </a:ext>
            </a:extLst>
          </p:cNvPr>
          <p:cNvSpPr txBox="1"/>
          <p:nvPr/>
        </p:nvSpPr>
        <p:spPr>
          <a:xfrm>
            <a:off x="2572498" y="643855"/>
            <a:ext cx="3408859" cy="12969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131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オンライン</a:t>
            </a:r>
            <a:endParaRPr kumimoji="1" lang="en-US" altLang="ja-JP" sz="3131" b="1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  <a:p>
            <a:pPr algn="ctr"/>
            <a:r>
              <a:rPr kumimoji="1" lang="ja-JP" altLang="en-US" sz="4697" b="1" dirty="0">
                <a:latin typeface="HP Simplified Jpan" panose="020B0500000000000000" pitchFamily="50" charset="-128"/>
                <a:ea typeface="HP Simplified Jpan" panose="020B0500000000000000" pitchFamily="50" charset="-128"/>
              </a:rPr>
              <a:t>就職相談会</a:t>
            </a:r>
            <a:endParaRPr kumimoji="1" lang="en-US" altLang="ja-JP" sz="4697" b="1" dirty="0">
              <a:latin typeface="HP Simplified Jpan" panose="020B0500000000000000" pitchFamily="50" charset="-128"/>
              <a:ea typeface="HP Simplified Jpan" panose="020B0500000000000000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65" y="341454"/>
            <a:ext cx="1635123" cy="302401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2032011" y="1503957"/>
            <a:ext cx="629996" cy="590525"/>
            <a:chOff x="1160514" y="1947358"/>
            <a:chExt cx="1172030" cy="833164"/>
          </a:xfrm>
        </p:grpSpPr>
        <p:sp>
          <p:nvSpPr>
            <p:cNvPr id="2" name="円/楕円 1"/>
            <p:cNvSpPr/>
            <p:nvPr/>
          </p:nvSpPr>
          <p:spPr>
            <a:xfrm>
              <a:off x="1185821" y="2032967"/>
              <a:ext cx="1129553" cy="74755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38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160514" y="1947358"/>
              <a:ext cx="1172030" cy="80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日</a:t>
              </a: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64" y="544822"/>
            <a:ext cx="1579237" cy="132068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4" t="19622" r="9952" b="64206"/>
          <a:stretch/>
        </p:blipFill>
        <p:spPr>
          <a:xfrm>
            <a:off x="6101098" y="420884"/>
            <a:ext cx="391451" cy="73941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9" t="19622" b="64206"/>
          <a:stretch/>
        </p:blipFill>
        <p:spPr>
          <a:xfrm>
            <a:off x="7502365" y="403600"/>
            <a:ext cx="472231" cy="773977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28210" y="2307378"/>
            <a:ext cx="7879518" cy="589289"/>
            <a:chOff x="95078" y="2268796"/>
            <a:chExt cx="7879518" cy="589289"/>
          </a:xfrm>
        </p:grpSpPr>
        <p:sp>
          <p:nvSpPr>
            <p:cNvPr id="22" name="円/楕円 21"/>
            <p:cNvSpPr/>
            <p:nvPr/>
          </p:nvSpPr>
          <p:spPr>
            <a:xfrm>
              <a:off x="242961" y="2285244"/>
              <a:ext cx="1616838" cy="556392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1930718" y="2309563"/>
              <a:ext cx="1035506" cy="548522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022978" y="2268796"/>
              <a:ext cx="1712573" cy="589289"/>
            </a:xfrm>
            <a:prstGeom prst="ellipse">
              <a:avLst/>
            </a:prstGeom>
            <a:solidFill>
              <a:srgbClr val="FCBA3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xmlns="" id="{9B8960C9-7C35-41DC-BF3F-9F8B786AB57C}"/>
                </a:ext>
              </a:extLst>
            </p:cNvPr>
            <p:cNvSpPr txBox="1"/>
            <p:nvPr/>
          </p:nvSpPr>
          <p:spPr>
            <a:xfrm>
              <a:off x="95078" y="2284872"/>
              <a:ext cx="78795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b="1" dirty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Ｕターン　新卒　地元</a:t>
              </a:r>
              <a:r>
                <a:rPr kumimoji="1" lang="ja-JP" altLang="en-US" sz="2800" b="1" dirty="0" smtClean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就職  </a:t>
              </a:r>
              <a:r>
                <a:rPr kumimoji="1" lang="ja-JP" altLang="en-US" dirty="0" smtClean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など</a:t>
              </a:r>
              <a:r>
                <a:rPr kumimoji="1" lang="ja-JP" altLang="en-US" dirty="0">
                  <a:latin typeface="HP Simplified Jpan" panose="020B0500000000000000" pitchFamily="50" charset="-128"/>
                  <a:ea typeface="HP Simplified Jpan" panose="020B0500000000000000" pitchFamily="50" charset="-128"/>
                </a:rPr>
                <a:t>何でもご相談ください◎</a:t>
              </a:r>
              <a:endParaRPr kumimoji="1" lang="en-US" altLang="ja-JP" sz="2400" dirty="0">
                <a:latin typeface="HP Simplified Jpan" panose="020B0500000000000000" pitchFamily="50" charset="-128"/>
                <a:ea typeface="HP Simplified Jpan" panose="020B0500000000000000" pitchFamily="50" charset="-128"/>
              </a:endParaRP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71836">
            <a:off x="5827266" y="1573693"/>
            <a:ext cx="547118" cy="83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45" y="0"/>
            <a:ext cx="3448943" cy="31223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908893" cy="312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テキスト ボックス 40"/>
          <p:cNvSpPr txBox="1"/>
          <p:nvPr/>
        </p:nvSpPr>
        <p:spPr>
          <a:xfrm>
            <a:off x="4787591" y="651300"/>
            <a:ext cx="3348347" cy="96840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69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kumimoji="1" lang="ja-JP" altLang="en-US" sz="5693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-US" altLang="ja-JP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kumimoji="1" lang="ja-JP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月</a:t>
            </a:r>
            <a:r>
              <a:rPr kumimoji="1" lang="en-US" altLang="ja-JP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</a:t>
            </a:r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日</a:t>
            </a:r>
            <a:r>
              <a:rPr kumimoji="1"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kumimoji="1"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木</a:t>
            </a:r>
            <a:r>
              <a:rPr kumimoji="1" lang="en-US" altLang="ja-JP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kumimoji="1" lang="ja-JP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8" t="63130" r="33603" b="25128"/>
          <a:stretch/>
        </p:blipFill>
        <p:spPr>
          <a:xfrm>
            <a:off x="4787590" y="909068"/>
            <a:ext cx="697687" cy="59631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6E15594F-0311-4F83-90D2-F271A67A3967}"/>
              </a:ext>
            </a:extLst>
          </p:cNvPr>
          <p:cNvSpPr txBox="1"/>
          <p:nvPr/>
        </p:nvSpPr>
        <p:spPr>
          <a:xfrm>
            <a:off x="5255931" y="1513385"/>
            <a:ext cx="269182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 defTabSz="325372">
              <a:defRPr/>
            </a:pPr>
            <a:r>
              <a:rPr kumimoji="1" lang="ja-JP" altLang="en-US" sz="1400" b="1" dirty="0">
                <a:solidFill>
                  <a:schemeClr val="bg1"/>
                </a:solidFill>
                <a:latin typeface="+mn-ea"/>
              </a:rPr>
              <a:t>午前・午後 二部制</a:t>
            </a:r>
            <a:endParaRPr kumimoji="1" lang="ja-JP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="" xmlns:a16="http://schemas.microsoft.com/office/drawing/2014/main" id="{6E15594F-0311-4F83-90D2-F271A67A3967}"/>
              </a:ext>
            </a:extLst>
          </p:cNvPr>
          <p:cNvSpPr txBox="1"/>
          <p:nvPr/>
        </p:nvSpPr>
        <p:spPr>
          <a:xfrm rot="21432063">
            <a:off x="4367487" y="315917"/>
            <a:ext cx="3698525" cy="408623"/>
          </a:xfrm>
          <a:prstGeom prst="roundRect">
            <a:avLst/>
          </a:prstGeom>
          <a:solidFill>
            <a:srgbClr val="FFFF00"/>
          </a:solidFill>
          <a:ln w="57150" cap="rnd" cmpd="sng">
            <a:noFill/>
            <a:prstDash val="sysDash"/>
            <a:bevel/>
          </a:ln>
        </p:spPr>
        <p:txBody>
          <a:bodyPr wrap="square" rtlCol="0">
            <a:spAutoFit/>
          </a:bodyPr>
          <a:lstStyle/>
          <a:p>
            <a:pPr algn="ctr" defTabSz="325372">
              <a:defRPr/>
            </a:pPr>
            <a:r>
              <a:rPr kumimoji="1" lang="ja-JP" altLang="en-US" b="1" dirty="0">
                <a:solidFill>
                  <a:srgbClr val="FF3333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長岡市最大級の合同企業説明会！</a:t>
            </a:r>
            <a:endParaRPr kumimoji="1" lang="en-US" altLang="ja-JP" b="1" dirty="0">
              <a:solidFill>
                <a:srgbClr val="FF3333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08893" y="1945477"/>
            <a:ext cx="3385903" cy="48660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kumimoji="1" lang="ja-JP" altLang="en-US" sz="2562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ja-JP" altLang="en-US" sz="2562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ja-JP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会場</a:t>
            </a:r>
            <a:r>
              <a:rPr kumimoji="1"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▶ </a:t>
            </a:r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アオーレ長岡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 t="38133" r="62463" b="53622"/>
          <a:stretch/>
        </p:blipFill>
        <p:spPr>
          <a:xfrm>
            <a:off x="4960127" y="2038372"/>
            <a:ext cx="401720" cy="40171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08893" y="2405648"/>
            <a:ext cx="3263095" cy="48660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562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　 </a:t>
            </a:r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参加企業 </a:t>
            </a:r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▶ </a:t>
            </a:r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約</a:t>
            </a:r>
            <a:r>
              <a:rPr kumimoji="1" lang="en-US" altLang="ja-JP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  <a:r>
              <a:rPr kumimoji="1" lang="ja-JP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社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 t="38133" r="62463" b="53622"/>
          <a:stretch/>
        </p:blipFill>
        <p:spPr>
          <a:xfrm>
            <a:off x="4960127" y="2465314"/>
            <a:ext cx="401720" cy="40171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r="16504" b="50592"/>
          <a:stretch/>
        </p:blipFill>
        <p:spPr>
          <a:xfrm rot="19371836">
            <a:off x="4146616" y="2194100"/>
            <a:ext cx="589699" cy="9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1DA1D9"/>
            </a:gs>
            <a:gs pos="28000">
              <a:srgbClr val="1B97D2"/>
            </a:gs>
            <a:gs pos="100000">
              <a:srgbClr val="21A3D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65" y="929593"/>
            <a:ext cx="4604373" cy="25305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" y="47291"/>
            <a:ext cx="3183709" cy="150057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28744" y="1496879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会場：アオーレ長岡アリーナ</a:t>
            </a:r>
            <a:endParaRPr kumimoji="1" lang="ja-JP" altLang="en-US" sz="16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195" y="1835433"/>
            <a:ext cx="1991179" cy="11728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24" y="1993768"/>
            <a:ext cx="1230466" cy="60565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8" y="122720"/>
            <a:ext cx="1228608" cy="148572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643" y="2675718"/>
            <a:ext cx="1269443" cy="75487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55226" y="2886991"/>
            <a:ext cx="7153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対象：２０２７年３月以降</a:t>
            </a:r>
            <a:endParaRPr kumimoji="1" lang="en-US" altLang="ja-JP" sz="800" b="1" dirty="0" smtClean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800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大学・短大・高専・専門学校等卒業予定者</a:t>
            </a:r>
            <a:endParaRPr kumimoji="1" lang="en-US" altLang="ja-JP" sz="800" b="1" dirty="0" smtClean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800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（高校生除く）</a:t>
            </a:r>
            <a:endParaRPr kumimoji="1" lang="ja-JP" altLang="en-US" sz="8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99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/>
          <p:cNvSpPr/>
          <p:nvPr/>
        </p:nvSpPr>
        <p:spPr>
          <a:xfrm>
            <a:off x="6274848" y="-157821"/>
            <a:ext cx="1980000" cy="1980000"/>
          </a:xfrm>
          <a:prstGeom prst="ellipse">
            <a:avLst/>
          </a:prstGeom>
          <a:solidFill>
            <a:srgbClr val="E452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 spc="-12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46637" y="737665"/>
            <a:ext cx="3820538" cy="1623416"/>
            <a:chOff x="517157" y="379952"/>
            <a:chExt cx="4934857" cy="228133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17157" y="809254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76813" y="1423410"/>
              <a:ext cx="4615546" cy="123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124" b="1" dirty="0" smtClean="0">
                  <a:solidFill>
                    <a:srgbClr val="E45228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1/18</a:t>
              </a:r>
              <a:r>
                <a:rPr kumimoji="1" lang="ja-JP" altLang="en-US" sz="1708" b="1" dirty="0" smtClean="0">
                  <a:solidFill>
                    <a:srgbClr val="E45228"/>
                  </a:solidFill>
                </a:rPr>
                <a:t>（</a:t>
              </a:r>
              <a:r>
                <a:rPr kumimoji="1" lang="ja-JP" altLang="en-US" sz="1708" b="1" dirty="0">
                  <a:solidFill>
                    <a:srgbClr val="E45228"/>
                  </a:solidFill>
                </a:rPr>
                <a:t>日）</a:t>
              </a:r>
              <a:r>
                <a:rPr kumimoji="1" lang="ja-JP" altLang="en-US" sz="1708" b="1" dirty="0">
                  <a:solidFill>
                    <a:srgbClr val="000000"/>
                  </a:solidFill>
                </a:rPr>
                <a:t>開催</a:t>
              </a:r>
              <a:endParaRPr kumimoji="1" lang="ja-JP" altLang="en-US" sz="2277" b="1" dirty="0">
                <a:solidFill>
                  <a:srgbClr val="00000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308" y="379952"/>
              <a:ext cx="1972555" cy="375909"/>
            </a:xfrm>
            <a:prstGeom prst="rect">
              <a:avLst/>
            </a:prstGeom>
          </p:spPr>
        </p:pic>
      </p:grpSp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rgbClr val="3F3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rgbClr val="3F332B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sp>
        <p:nvSpPr>
          <p:cNvPr id="23" name="円/楕円 22"/>
          <p:cNvSpPr/>
          <p:nvPr/>
        </p:nvSpPr>
        <p:spPr>
          <a:xfrm>
            <a:off x="6274848" y="-252335"/>
            <a:ext cx="1980000" cy="1980000"/>
          </a:xfrm>
          <a:prstGeom prst="ellipse">
            <a:avLst/>
          </a:prstGeom>
          <a:solidFill>
            <a:srgbClr val="ECF0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長岡</a:t>
            </a:r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働きたい</a:t>
            </a:r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方</a:t>
            </a:r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サポート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します</a:t>
            </a:r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6637" y="2473923"/>
            <a:ext cx="38211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＼</a:t>
            </a:r>
            <a:r>
              <a:rPr kumimoji="1" lang="en-US" altLang="ja-JP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UIJ</a:t>
            </a:r>
            <a:r>
              <a:rPr kumimoji="1" lang="ja-JP" altLang="en-US" sz="1300" b="1" spc="-12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ターン・地元</a:t>
            </a:r>
            <a:r>
              <a:rPr kumimoji="1" lang="ja-JP" altLang="en-US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就職なん</a:t>
            </a:r>
            <a:r>
              <a:rPr kumimoji="1" lang="ja-JP" altLang="en-US" sz="1300" b="1" spc="-12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でもご相談下さい</a:t>
            </a:r>
            <a:r>
              <a:rPr kumimoji="1" lang="ja-JP" altLang="en-US" sz="1300" b="1" spc="-12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！／</a:t>
            </a:r>
            <a:endParaRPr kumimoji="1" lang="ja-JP" altLang="en-US" sz="1300" b="1" spc="-12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kumimoji="1" lang="ja-JP" altLang="en-US" sz="1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45" y="787145"/>
            <a:ext cx="4050908" cy="24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63497" y="897734"/>
            <a:ext cx="3820538" cy="1623416"/>
            <a:chOff x="517157" y="379952"/>
            <a:chExt cx="4934857" cy="228133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17157" y="809254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76813" y="1423410"/>
              <a:ext cx="4615546" cy="123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124" b="1" dirty="0" smtClean="0">
                  <a:solidFill>
                    <a:srgbClr val="DB505A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12/14</a:t>
              </a:r>
              <a:r>
                <a:rPr kumimoji="1" lang="ja-JP" altLang="en-US" sz="1708" b="1" dirty="0" smtClean="0">
                  <a:solidFill>
                    <a:srgbClr val="DB505A"/>
                  </a:solidFill>
                </a:rPr>
                <a:t>（</a:t>
              </a:r>
              <a:r>
                <a:rPr kumimoji="1" lang="ja-JP" altLang="en-US" sz="1708" b="1" dirty="0">
                  <a:solidFill>
                    <a:srgbClr val="DB505A"/>
                  </a:solidFill>
                </a:rPr>
                <a:t>日）</a:t>
              </a:r>
              <a:r>
                <a:rPr kumimoji="1" lang="ja-JP" altLang="en-US" sz="1708" b="1" dirty="0">
                  <a:solidFill>
                    <a:srgbClr val="000000"/>
                  </a:solidFill>
                </a:rPr>
                <a:t>開催</a:t>
              </a:r>
              <a:endParaRPr kumimoji="1" lang="ja-JP" altLang="en-US" sz="2277" b="1" dirty="0">
                <a:solidFill>
                  <a:srgbClr val="00000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308" y="379952"/>
              <a:ext cx="1972555" cy="375909"/>
            </a:xfrm>
            <a:prstGeom prst="rect">
              <a:avLst/>
            </a:prstGeom>
          </p:spPr>
        </p:pic>
      </p:grpSp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rgbClr val="0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4145226" y="509045"/>
            <a:ext cx="3052884" cy="719958"/>
            <a:chOff x="9532686" y="693775"/>
            <a:chExt cx="6001331" cy="1415287"/>
          </a:xfrm>
        </p:grpSpPr>
        <p:sp>
          <p:nvSpPr>
            <p:cNvPr id="21" name="平行四辺形 20"/>
            <p:cNvSpPr/>
            <p:nvPr/>
          </p:nvSpPr>
          <p:spPr>
            <a:xfrm>
              <a:off x="9532686" y="768109"/>
              <a:ext cx="5878900" cy="1340953"/>
            </a:xfrm>
            <a:prstGeom prst="parallelogram">
              <a:avLst/>
            </a:prstGeom>
            <a:solidFill>
              <a:srgbClr val="E5AF2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平行四辺形 22"/>
            <p:cNvSpPr/>
            <p:nvPr/>
          </p:nvSpPr>
          <p:spPr>
            <a:xfrm>
              <a:off x="9655118" y="693775"/>
              <a:ext cx="5878899" cy="1340952"/>
            </a:xfrm>
            <a:prstGeom prst="parallelogram">
              <a:avLst/>
            </a:prstGeom>
            <a:solidFill>
              <a:srgbClr val="F1EDE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b="1" spc="-12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長岡</a:t>
              </a:r>
              <a:r>
                <a:rPr kumimoji="1" lang="ja-JP" altLang="en-US" sz="1600" b="1" spc="-120" dirty="0" smtClean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で働きたい</a:t>
              </a:r>
              <a:r>
                <a:rPr kumimoji="1" lang="ja-JP" altLang="en-US" sz="1600" b="1" spc="-12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方</a:t>
              </a:r>
              <a:r>
                <a:rPr kumimoji="1" lang="ja-JP" altLang="en-US" sz="1600" b="1" spc="-120" dirty="0" smtClean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を</a:t>
              </a:r>
              <a:endParaRPr kumimoji="1" lang="en-US" altLang="ja-JP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ctr"/>
              <a:r>
                <a:rPr kumimoji="1" lang="ja-JP" altLang="en-US" sz="1600" b="1" spc="-120" dirty="0" smtClean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サポートします</a:t>
              </a:r>
              <a:r>
                <a:rPr kumimoji="1" lang="ja-JP" altLang="en-US" sz="1600" b="1" spc="-12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！</a:t>
              </a: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44" y="267005"/>
            <a:ext cx="2591958" cy="1555174"/>
          </a:xfrm>
          <a:prstGeom prst="rect">
            <a:avLst/>
          </a:prstGeom>
        </p:spPr>
      </p:pic>
      <p:grpSp>
        <p:nvGrpSpPr>
          <p:cNvPr id="26" name="グループ化 25"/>
          <p:cNvGrpSpPr/>
          <p:nvPr/>
        </p:nvGrpSpPr>
        <p:grpSpPr>
          <a:xfrm>
            <a:off x="5000520" y="2316880"/>
            <a:ext cx="3046267" cy="678214"/>
            <a:chOff x="12149381" y="3567975"/>
            <a:chExt cx="5940819" cy="1434439"/>
          </a:xfrm>
        </p:grpSpPr>
        <p:sp>
          <p:nvSpPr>
            <p:cNvPr id="27" name="平行四辺形 26"/>
            <p:cNvSpPr/>
            <p:nvPr/>
          </p:nvSpPr>
          <p:spPr>
            <a:xfrm>
              <a:off x="12211301" y="3661462"/>
              <a:ext cx="5878899" cy="1340952"/>
            </a:xfrm>
            <a:prstGeom prst="parallelogram">
              <a:avLst/>
            </a:prstGeom>
            <a:solidFill>
              <a:srgbClr val="DB505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sz="32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8" name="平行四辺形 27"/>
            <p:cNvSpPr/>
            <p:nvPr/>
          </p:nvSpPr>
          <p:spPr>
            <a:xfrm rot="10800000" flipH="1" flipV="1">
              <a:off x="12149381" y="3567975"/>
              <a:ext cx="5878799" cy="1340953"/>
            </a:xfrm>
            <a:prstGeom prst="parallelogram">
              <a:avLst/>
            </a:prstGeom>
            <a:solidFill>
              <a:srgbClr val="F1EDE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kumimoji="1" lang="en-US" altLang="ja-JP" sz="1600" b="1" spc="-12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UIJ</a:t>
              </a:r>
              <a:r>
                <a:rPr kumimoji="1" lang="ja-JP" altLang="en-US" sz="1600" b="1" spc="-12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ターン・地元就職</a:t>
              </a:r>
              <a:endParaRPr kumimoji="1" lang="en-US" altLang="ja-JP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r"/>
              <a:r>
                <a:rPr kumimoji="1" lang="ja-JP" altLang="en-US" sz="1600" b="1" spc="-12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なんでも</a:t>
              </a:r>
              <a:r>
                <a:rPr kumimoji="1" lang="ja-JP" altLang="en-US" sz="1600" b="1" spc="-120" dirty="0" smtClean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ご相談下さい！</a:t>
              </a:r>
              <a:endPara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44" y="1587453"/>
            <a:ext cx="2592000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6163397" y="795073"/>
            <a:ext cx="1875600" cy="1875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 spc="-12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275509" y="731478"/>
            <a:ext cx="3992934" cy="2045756"/>
            <a:chOff x="405818" y="379952"/>
            <a:chExt cx="5157535" cy="2874833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17157" y="809254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76813" y="1423410"/>
              <a:ext cx="4615546" cy="123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124" b="1" dirty="0" smtClean="0">
                  <a:solidFill>
                    <a:srgbClr val="D04033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3/22</a:t>
              </a:r>
              <a:r>
                <a:rPr kumimoji="1" lang="ja-JP" altLang="en-US" sz="1708" b="1" dirty="0" smtClean="0">
                  <a:solidFill>
                    <a:srgbClr val="D04033"/>
                  </a:solidFill>
                </a:rPr>
                <a:t>（</a:t>
              </a:r>
              <a:r>
                <a:rPr kumimoji="1" lang="ja-JP" altLang="en-US" sz="1708" b="1" dirty="0">
                  <a:solidFill>
                    <a:srgbClr val="D04033"/>
                  </a:solidFill>
                </a:rPr>
                <a:t>日）</a:t>
              </a:r>
              <a:r>
                <a:rPr kumimoji="1" lang="ja-JP" altLang="en-US" sz="1708" b="1" dirty="0">
                  <a:solidFill>
                    <a:srgbClr val="000000"/>
                  </a:solidFill>
                </a:rPr>
                <a:t>開催</a:t>
              </a:r>
              <a:endParaRPr kumimoji="1" lang="ja-JP" altLang="en-US" sz="2277" b="1" dirty="0">
                <a:solidFill>
                  <a:srgbClr val="00000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308" y="379952"/>
              <a:ext cx="1972555" cy="375909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05818" y="2843902"/>
              <a:ext cx="5157535" cy="410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00" b="1" spc="-120" dirty="0" smtClean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ＵＩＪターン</a:t>
              </a:r>
              <a:r>
                <a:rPr kumimoji="1" lang="ja-JP" altLang="en-US" sz="1300" b="1" spc="-12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・地元就職など何でもご相談</a:t>
              </a:r>
              <a:r>
                <a:rPr kumimoji="1" lang="ja-JP" altLang="en-US" sz="1300" b="1" spc="-120" dirty="0" smtClean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ください！</a:t>
              </a:r>
              <a:r>
                <a:rPr kumimoji="1" lang="ja-JP" altLang="en-US" sz="1300" b="1" spc="-12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！</a:t>
              </a:r>
            </a:p>
          </p:txBody>
        </p:sp>
      </p:grpSp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6058641" y="884524"/>
            <a:ext cx="1875310" cy="187531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長岡</a:t>
            </a:r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働きたい</a:t>
            </a:r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方を</a:t>
            </a:r>
            <a:endParaRPr kumimoji="1" lang="en-US" altLang="ja-JP" sz="1600" b="1" spc="-12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サポート</a:t>
            </a:r>
            <a:endParaRPr kumimoji="1" lang="en-US" altLang="ja-JP" sz="1600" b="1" spc="-12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600" b="1" spc="-12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します</a:t>
            </a:r>
            <a:r>
              <a:rPr kumimoji="1" lang="ja-JP" altLang="en-US" sz="1600" b="1" spc="-12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630" y="466154"/>
            <a:ext cx="5194602" cy="31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6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/楕円 13"/>
          <p:cNvSpPr/>
          <p:nvPr/>
        </p:nvSpPr>
        <p:spPr>
          <a:xfrm rot="20649974">
            <a:off x="4572801" y="1762685"/>
            <a:ext cx="4261800" cy="2515831"/>
          </a:xfrm>
          <a:prstGeom prst="ellipse">
            <a:avLst/>
          </a:prstGeom>
          <a:solidFill>
            <a:srgbClr val="78A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17500" y="866310"/>
            <a:ext cx="3992934" cy="2045756"/>
            <a:chOff x="405818" y="379952"/>
            <a:chExt cx="5157535" cy="2874833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17157" y="809254"/>
              <a:ext cx="4934857" cy="745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562" b="1" dirty="0"/>
                <a:t>オンライン</a:t>
              </a:r>
              <a:r>
                <a:rPr kumimoji="1" lang="ja-JP" altLang="en-US" sz="2846" b="1" dirty="0"/>
                <a:t>就職</a:t>
              </a:r>
              <a:r>
                <a:rPr kumimoji="1" lang="ja-JP" altLang="en-US" sz="2562" b="1" dirty="0"/>
                <a:t>相談会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76813" y="1423410"/>
              <a:ext cx="4615546" cy="123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124" b="1" dirty="0" smtClean="0">
                  <a:solidFill>
                    <a:srgbClr val="78A7D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9/14</a:t>
              </a:r>
              <a:r>
                <a:rPr kumimoji="1" lang="ja-JP" altLang="en-US" sz="1708" b="1" dirty="0" smtClean="0">
                  <a:solidFill>
                    <a:srgbClr val="78A7D9"/>
                  </a:solidFill>
                </a:rPr>
                <a:t>（</a:t>
              </a:r>
              <a:r>
                <a:rPr kumimoji="1" lang="ja-JP" altLang="en-US" sz="1708" b="1" dirty="0">
                  <a:solidFill>
                    <a:srgbClr val="78A7D9"/>
                  </a:solidFill>
                </a:rPr>
                <a:t>日）</a:t>
              </a:r>
              <a:r>
                <a:rPr kumimoji="1" lang="ja-JP" altLang="en-US" sz="1708" b="1" dirty="0">
                  <a:solidFill>
                    <a:srgbClr val="000000"/>
                  </a:solidFill>
                </a:rPr>
                <a:t>開催</a:t>
              </a:r>
              <a:endParaRPr kumimoji="1" lang="ja-JP" altLang="en-US" sz="2277" b="1" dirty="0">
                <a:solidFill>
                  <a:srgbClr val="000000"/>
                </a:solidFill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308" y="379952"/>
              <a:ext cx="1972555" cy="375909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05818" y="2843902"/>
              <a:ext cx="5157535" cy="410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00" b="1" spc="-120" dirty="0" smtClean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ＵＩＪターン</a:t>
              </a:r>
              <a:r>
                <a:rPr kumimoji="1" lang="ja-JP" altLang="en-US" sz="1300" b="1" spc="-12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・地元就職など何でもご相談</a:t>
              </a:r>
              <a:r>
                <a:rPr kumimoji="1" lang="ja-JP" altLang="en-US" sz="1300" b="1" spc="-120" dirty="0" smtClean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ください！</a:t>
              </a:r>
              <a:r>
                <a:rPr kumimoji="1" lang="ja-JP" altLang="en-US" sz="1300" b="1" spc="-12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！</a:t>
              </a: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83" y="599930"/>
            <a:ext cx="3527334" cy="2645501"/>
          </a:xfrm>
          <a:prstGeom prst="rect">
            <a:avLst/>
          </a:prstGeom>
        </p:spPr>
      </p:pic>
      <p:sp>
        <p:nvSpPr>
          <p:cNvPr id="18" name="直角三角形 17"/>
          <p:cNvSpPr/>
          <p:nvPr/>
        </p:nvSpPr>
        <p:spPr>
          <a:xfrm rot="5400000">
            <a:off x="-197926" y="-232032"/>
            <a:ext cx="2054211" cy="205421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79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877247">
            <a:off x="-122112" y="415264"/>
            <a:ext cx="14031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予約制</a:t>
            </a:r>
          </a:p>
        </p:txBody>
      </p:sp>
      <p:sp>
        <p:nvSpPr>
          <p:cNvPr id="22" name="円形吹き出し 21"/>
          <p:cNvSpPr/>
          <p:nvPr/>
        </p:nvSpPr>
        <p:spPr>
          <a:xfrm>
            <a:off x="3889843" y="171415"/>
            <a:ext cx="2204140" cy="1247315"/>
          </a:xfrm>
          <a:prstGeom prst="wedgeEllipseCallout">
            <a:avLst>
              <a:gd name="adj1" fmla="val 32746"/>
              <a:gd name="adj2" fmla="val 49514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BFC0C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長岡</a:t>
            </a:r>
            <a:r>
              <a:rPr kumimoji="1" lang="ja-JP" altLang="en-US" sz="1400" b="1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</a:t>
            </a:r>
            <a:endParaRPr kumimoji="1" lang="en-US" altLang="ja-JP" sz="1400" b="1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働きたい</a:t>
            </a:r>
            <a:r>
              <a:rPr kumimoji="1" lang="ja-JP" altLang="en-US" sz="14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方を</a:t>
            </a:r>
            <a:endParaRPr kumimoji="1" lang="en-US" altLang="ja-JP" sz="14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1400" b="1" spc="-1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サポートします！</a:t>
            </a:r>
          </a:p>
        </p:txBody>
      </p:sp>
    </p:spTree>
    <p:extLst>
      <p:ext uri="{BB962C8B-B14F-4D97-AF65-F5344CB8AC3E}">
        <p14:creationId xmlns:p14="http://schemas.microsoft.com/office/powerpoint/2010/main" val="1945706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3037</TotalTime>
  <Words>1339</Words>
  <Application>Microsoft Office PowerPoint</Application>
  <PresentationFormat>ユーザー設定</PresentationFormat>
  <Paragraphs>347</Paragraphs>
  <Slides>42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42</vt:i4>
      </vt:variant>
    </vt:vector>
  </HeadingPairs>
  <TitlesOfParts>
    <vt:vector size="71" baseType="lpstr">
      <vt:lpstr>Arial Unicode MS</vt:lpstr>
      <vt:lpstr>BIZ UDPゴシック</vt:lpstr>
      <vt:lpstr>BIZ UDゴシック</vt:lpstr>
      <vt:lpstr>HGPｺﾞｼｯｸE</vt:lpstr>
      <vt:lpstr>HGP創英角ｺﾞｼｯｸUB</vt:lpstr>
      <vt:lpstr>HGS創英角ｺﾞｼｯｸUB</vt:lpstr>
      <vt:lpstr>HG丸ｺﾞｼｯｸM-PRO</vt:lpstr>
      <vt:lpstr>HP Simplified Jpan</vt:lpstr>
      <vt:lpstr>Meiryo UI</vt:lpstr>
      <vt:lpstr>ＭＳ Ｐゴシック</vt:lpstr>
      <vt:lpstr>Noto Sans JP Black</vt:lpstr>
      <vt:lpstr>Noto Sans JP Medium</vt:lpstr>
      <vt:lpstr>UD デジタル 教科書体 NK</vt:lpstr>
      <vt:lpstr>UD デジタル 教科書体 NK-B</vt:lpstr>
      <vt:lpstr>Yu Gothic UI</vt:lpstr>
      <vt:lpstr>Yu Gothic UI Semibold</vt:lpstr>
      <vt:lpstr>Yu Gothic UI Semilight</vt:lpstr>
      <vt:lpstr>メイリオ</vt:lpstr>
      <vt:lpstr>游ゴシック</vt:lpstr>
      <vt:lpstr>游ゴシック Light</vt:lpstr>
      <vt:lpstr>Arial</vt:lpstr>
      <vt:lpstr>Calibri</vt:lpstr>
      <vt:lpstr>Calibri Light</vt:lpstr>
      <vt:lpstr>Cascadia Code</vt:lpstr>
      <vt:lpstr>Cascadia Mono</vt:lpstr>
      <vt:lpstr>Impact</vt:lpstr>
      <vt:lpstr>Segoe UI Black</vt:lpstr>
      <vt:lpstr>2_Office テーマ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橋本 友美 Tomomi Hashimoto</dc:creator>
  <cp:lastModifiedBy>ABC</cp:lastModifiedBy>
  <cp:revision>358</cp:revision>
  <dcterms:created xsi:type="dcterms:W3CDTF">2020-03-30T06:31:35Z</dcterms:created>
  <dcterms:modified xsi:type="dcterms:W3CDTF">2026-04-02T01:42:23Z</dcterms:modified>
</cp:coreProperties>
</file>