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366" r:id="rId2"/>
    <p:sldId id="364" r:id="rId3"/>
    <p:sldId id="363" r:id="rId4"/>
    <p:sldId id="362" r:id="rId5"/>
    <p:sldId id="361" r:id="rId6"/>
    <p:sldId id="360" r:id="rId7"/>
    <p:sldId id="359" r:id="rId8"/>
    <p:sldId id="358" r:id="rId9"/>
  </p:sldIdLst>
  <p:sldSz cx="8135938" cy="343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656"/>
    <a:srgbClr val="F83A3F"/>
    <a:srgbClr val="FDFDFD"/>
    <a:srgbClr val="F298B4"/>
    <a:srgbClr val="FEFEFE"/>
    <a:srgbClr val="EE7DA2"/>
    <a:srgbClr val="008000"/>
    <a:srgbClr val="FFFF99"/>
    <a:srgbClr val="00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993" y="561442"/>
            <a:ext cx="6101953" cy="1194352"/>
          </a:xfrm>
        </p:spPr>
        <p:txBody>
          <a:bodyPr anchor="b"/>
          <a:lstStyle>
            <a:lvl1pPr algn="ctr">
              <a:defRPr sz="211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993" y="1801853"/>
            <a:ext cx="6101953" cy="828265"/>
          </a:xfrm>
        </p:spPr>
        <p:txBody>
          <a:bodyPr/>
          <a:lstStyle>
            <a:lvl1pPr marL="0" indent="0" algn="ctr">
              <a:buNone/>
              <a:defRPr sz="845"/>
            </a:lvl1pPr>
            <a:lvl2pPr marL="160948" indent="0" algn="ctr">
              <a:buNone/>
              <a:defRPr sz="704"/>
            </a:lvl2pPr>
            <a:lvl3pPr marL="321895" indent="0" algn="ctr">
              <a:buNone/>
              <a:defRPr sz="633"/>
            </a:lvl3pPr>
            <a:lvl4pPr marL="482843" indent="0" algn="ctr">
              <a:buNone/>
              <a:defRPr sz="564"/>
            </a:lvl4pPr>
            <a:lvl5pPr marL="643790" indent="0" algn="ctr">
              <a:buNone/>
              <a:defRPr sz="564"/>
            </a:lvl5pPr>
            <a:lvl6pPr marL="804737" indent="0" algn="ctr">
              <a:buNone/>
              <a:defRPr sz="564"/>
            </a:lvl6pPr>
            <a:lvl7pPr marL="965685" indent="0" algn="ctr">
              <a:buNone/>
              <a:defRPr sz="564"/>
            </a:lvl7pPr>
            <a:lvl8pPr marL="1126632" indent="0" algn="ctr">
              <a:buNone/>
              <a:defRPr sz="564"/>
            </a:lvl8pPr>
            <a:lvl9pPr marL="1287580" indent="0" algn="ctr">
              <a:buNone/>
              <a:defRPr sz="5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2281" y="182647"/>
            <a:ext cx="1754311" cy="29072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9346" y="182647"/>
            <a:ext cx="5161235" cy="290726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09" y="855265"/>
            <a:ext cx="7017246" cy="1427030"/>
          </a:xfrm>
        </p:spPr>
        <p:txBody>
          <a:bodyPr anchor="b"/>
          <a:lstStyle>
            <a:lvl1pPr>
              <a:defRPr sz="211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09" y="2295795"/>
            <a:ext cx="7017246" cy="750441"/>
          </a:xfrm>
        </p:spPr>
        <p:txBody>
          <a:bodyPr/>
          <a:lstStyle>
            <a:lvl1pPr marL="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1pPr>
            <a:lvl2pPr marL="160948" indent="0">
              <a:buNone/>
              <a:defRPr sz="704">
                <a:solidFill>
                  <a:schemeClr val="tx1">
                    <a:tint val="75000"/>
                  </a:schemeClr>
                </a:solidFill>
              </a:defRPr>
            </a:lvl2pPr>
            <a:lvl3pPr marL="321895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3pPr>
            <a:lvl4pPr marL="482843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4pPr>
            <a:lvl5pPr marL="643790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5pPr>
            <a:lvl6pPr marL="804737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6pPr>
            <a:lvl7pPr marL="965685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7pPr>
            <a:lvl8pPr marL="1126632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8pPr>
            <a:lvl9pPr marL="1287580" indent="0">
              <a:buNone/>
              <a:defRPr sz="5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46" y="913235"/>
            <a:ext cx="3457773" cy="2176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8819" y="913235"/>
            <a:ext cx="3457773" cy="2176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6" y="182648"/>
            <a:ext cx="7017246" cy="6630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406" y="840971"/>
            <a:ext cx="3441882" cy="412146"/>
          </a:xfrm>
        </p:spPr>
        <p:txBody>
          <a:bodyPr anchor="b"/>
          <a:lstStyle>
            <a:lvl1pPr marL="0" indent="0">
              <a:buNone/>
              <a:defRPr sz="845" b="1"/>
            </a:lvl1pPr>
            <a:lvl2pPr marL="160948" indent="0">
              <a:buNone/>
              <a:defRPr sz="704" b="1"/>
            </a:lvl2pPr>
            <a:lvl3pPr marL="321895" indent="0">
              <a:buNone/>
              <a:defRPr sz="633" b="1"/>
            </a:lvl3pPr>
            <a:lvl4pPr marL="482843" indent="0">
              <a:buNone/>
              <a:defRPr sz="564" b="1"/>
            </a:lvl4pPr>
            <a:lvl5pPr marL="643790" indent="0">
              <a:buNone/>
              <a:defRPr sz="564" b="1"/>
            </a:lvl5pPr>
            <a:lvl6pPr marL="804737" indent="0">
              <a:buNone/>
              <a:defRPr sz="564" b="1"/>
            </a:lvl6pPr>
            <a:lvl7pPr marL="965685" indent="0">
              <a:buNone/>
              <a:defRPr sz="564" b="1"/>
            </a:lvl7pPr>
            <a:lvl8pPr marL="1126632" indent="0">
              <a:buNone/>
              <a:defRPr sz="564" b="1"/>
            </a:lvl8pPr>
            <a:lvl9pPr marL="1287580" indent="0">
              <a:buNone/>
              <a:defRPr sz="5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406" y="1253119"/>
            <a:ext cx="3441882" cy="184314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8819" y="840971"/>
            <a:ext cx="3458834" cy="412146"/>
          </a:xfrm>
        </p:spPr>
        <p:txBody>
          <a:bodyPr anchor="b"/>
          <a:lstStyle>
            <a:lvl1pPr marL="0" indent="0">
              <a:buNone/>
              <a:defRPr sz="845" b="1"/>
            </a:lvl1pPr>
            <a:lvl2pPr marL="160948" indent="0">
              <a:buNone/>
              <a:defRPr sz="704" b="1"/>
            </a:lvl2pPr>
            <a:lvl3pPr marL="321895" indent="0">
              <a:buNone/>
              <a:defRPr sz="633" b="1"/>
            </a:lvl3pPr>
            <a:lvl4pPr marL="482843" indent="0">
              <a:buNone/>
              <a:defRPr sz="564" b="1"/>
            </a:lvl4pPr>
            <a:lvl5pPr marL="643790" indent="0">
              <a:buNone/>
              <a:defRPr sz="564" b="1"/>
            </a:lvl5pPr>
            <a:lvl6pPr marL="804737" indent="0">
              <a:buNone/>
              <a:defRPr sz="564" b="1"/>
            </a:lvl6pPr>
            <a:lvl7pPr marL="965685" indent="0">
              <a:buNone/>
              <a:defRPr sz="564" b="1"/>
            </a:lvl7pPr>
            <a:lvl8pPr marL="1126632" indent="0">
              <a:buNone/>
              <a:defRPr sz="564" b="1"/>
            </a:lvl8pPr>
            <a:lvl9pPr marL="1287580" indent="0">
              <a:buNone/>
              <a:defRPr sz="5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8819" y="1253119"/>
            <a:ext cx="3458834" cy="184314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6" y="228707"/>
            <a:ext cx="2624051" cy="800471"/>
          </a:xfrm>
        </p:spPr>
        <p:txBody>
          <a:bodyPr anchor="b"/>
          <a:lstStyle>
            <a:lvl1pPr>
              <a:defRPr sz="112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833" y="493942"/>
            <a:ext cx="4118819" cy="2437941"/>
          </a:xfrm>
        </p:spPr>
        <p:txBody>
          <a:bodyPr/>
          <a:lstStyle>
            <a:lvl1pPr>
              <a:defRPr sz="1126"/>
            </a:lvl1pPr>
            <a:lvl2pPr>
              <a:defRPr sz="986"/>
            </a:lvl2pPr>
            <a:lvl3pPr>
              <a:defRPr sz="845"/>
            </a:lvl3pPr>
            <a:lvl4pPr>
              <a:defRPr sz="704"/>
            </a:lvl4pPr>
            <a:lvl5pPr>
              <a:defRPr sz="704"/>
            </a:lvl5pPr>
            <a:lvl6pPr>
              <a:defRPr sz="704"/>
            </a:lvl6pPr>
            <a:lvl7pPr>
              <a:defRPr sz="704"/>
            </a:lvl7pPr>
            <a:lvl8pPr>
              <a:defRPr sz="704"/>
            </a:lvl8pPr>
            <a:lvl9pPr>
              <a:defRPr sz="70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406" y="1029177"/>
            <a:ext cx="2624051" cy="1906676"/>
          </a:xfrm>
        </p:spPr>
        <p:txBody>
          <a:bodyPr/>
          <a:lstStyle>
            <a:lvl1pPr marL="0" indent="0">
              <a:buNone/>
              <a:defRPr sz="564"/>
            </a:lvl1pPr>
            <a:lvl2pPr marL="160948" indent="0">
              <a:buNone/>
              <a:defRPr sz="493"/>
            </a:lvl2pPr>
            <a:lvl3pPr marL="321895" indent="0">
              <a:buNone/>
              <a:defRPr sz="423"/>
            </a:lvl3pPr>
            <a:lvl4pPr marL="482843" indent="0">
              <a:buNone/>
              <a:defRPr sz="352"/>
            </a:lvl4pPr>
            <a:lvl5pPr marL="643790" indent="0">
              <a:buNone/>
              <a:defRPr sz="352"/>
            </a:lvl5pPr>
            <a:lvl6pPr marL="804737" indent="0">
              <a:buNone/>
              <a:defRPr sz="352"/>
            </a:lvl6pPr>
            <a:lvl7pPr marL="965685" indent="0">
              <a:buNone/>
              <a:defRPr sz="352"/>
            </a:lvl7pPr>
            <a:lvl8pPr marL="1126632" indent="0">
              <a:buNone/>
              <a:defRPr sz="352"/>
            </a:lvl8pPr>
            <a:lvl9pPr marL="1287580" indent="0">
              <a:buNone/>
              <a:defRPr sz="3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6" y="228707"/>
            <a:ext cx="2624051" cy="800471"/>
          </a:xfrm>
        </p:spPr>
        <p:txBody>
          <a:bodyPr anchor="b"/>
          <a:lstStyle>
            <a:lvl1pPr>
              <a:defRPr sz="112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8833" y="493942"/>
            <a:ext cx="4118819" cy="2437941"/>
          </a:xfrm>
        </p:spPr>
        <p:txBody>
          <a:bodyPr anchor="t"/>
          <a:lstStyle>
            <a:lvl1pPr marL="0" indent="0">
              <a:buNone/>
              <a:defRPr sz="1126"/>
            </a:lvl1pPr>
            <a:lvl2pPr marL="160948" indent="0">
              <a:buNone/>
              <a:defRPr sz="986"/>
            </a:lvl2pPr>
            <a:lvl3pPr marL="321895" indent="0">
              <a:buNone/>
              <a:defRPr sz="845"/>
            </a:lvl3pPr>
            <a:lvl4pPr marL="482843" indent="0">
              <a:buNone/>
              <a:defRPr sz="704"/>
            </a:lvl4pPr>
            <a:lvl5pPr marL="643790" indent="0">
              <a:buNone/>
              <a:defRPr sz="704"/>
            </a:lvl5pPr>
            <a:lvl6pPr marL="804737" indent="0">
              <a:buNone/>
              <a:defRPr sz="704"/>
            </a:lvl6pPr>
            <a:lvl7pPr marL="965685" indent="0">
              <a:buNone/>
              <a:defRPr sz="704"/>
            </a:lvl7pPr>
            <a:lvl8pPr marL="1126632" indent="0">
              <a:buNone/>
              <a:defRPr sz="704"/>
            </a:lvl8pPr>
            <a:lvl9pPr marL="1287580" indent="0">
              <a:buNone/>
              <a:defRPr sz="70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406" y="1029177"/>
            <a:ext cx="2624051" cy="1906676"/>
          </a:xfrm>
        </p:spPr>
        <p:txBody>
          <a:bodyPr/>
          <a:lstStyle>
            <a:lvl1pPr marL="0" indent="0">
              <a:buNone/>
              <a:defRPr sz="564"/>
            </a:lvl1pPr>
            <a:lvl2pPr marL="160948" indent="0">
              <a:buNone/>
              <a:defRPr sz="493"/>
            </a:lvl2pPr>
            <a:lvl3pPr marL="321895" indent="0">
              <a:buNone/>
              <a:defRPr sz="423"/>
            </a:lvl3pPr>
            <a:lvl4pPr marL="482843" indent="0">
              <a:buNone/>
              <a:defRPr sz="352"/>
            </a:lvl4pPr>
            <a:lvl5pPr marL="643790" indent="0">
              <a:buNone/>
              <a:defRPr sz="352"/>
            </a:lvl5pPr>
            <a:lvl6pPr marL="804737" indent="0">
              <a:buNone/>
              <a:defRPr sz="352"/>
            </a:lvl6pPr>
            <a:lvl7pPr marL="965685" indent="0">
              <a:buNone/>
              <a:defRPr sz="352"/>
            </a:lvl7pPr>
            <a:lvl8pPr marL="1126632" indent="0">
              <a:buNone/>
              <a:defRPr sz="352"/>
            </a:lvl8pPr>
            <a:lvl9pPr marL="1287580" indent="0">
              <a:buNone/>
              <a:defRPr sz="3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2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346" y="182648"/>
            <a:ext cx="7017246" cy="66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46" y="913235"/>
            <a:ext cx="7017246" cy="217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46" y="3179648"/>
            <a:ext cx="1830586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BB78-605A-4D18-A6BF-203E73511B8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5030" y="3179648"/>
            <a:ext cx="2745879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006" y="3179648"/>
            <a:ext cx="1830586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3A8B-A7BE-4645-AE0D-1DA278B27D3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2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321895" rtl="0" eaLnBrk="1" latinLnBrk="0" hangingPunct="1">
        <a:lnSpc>
          <a:spcPct val="90000"/>
        </a:lnSpc>
        <a:spcBef>
          <a:spcPct val="0"/>
        </a:spcBef>
        <a:buNone/>
        <a:defRPr kumimoji="1" sz="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473" indent="-80473" algn="l" defTabSz="32189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kumimoji="1" sz="986" kern="1200">
          <a:solidFill>
            <a:schemeClr val="tx1"/>
          </a:solidFill>
          <a:latin typeface="+mn-lt"/>
          <a:ea typeface="+mn-ea"/>
          <a:cs typeface="+mn-cs"/>
        </a:defRPr>
      </a:lvl1pPr>
      <a:lvl2pPr marL="241421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845" kern="1200">
          <a:solidFill>
            <a:schemeClr val="tx1"/>
          </a:solidFill>
          <a:latin typeface="+mn-lt"/>
          <a:ea typeface="+mn-ea"/>
          <a:cs typeface="+mn-cs"/>
        </a:defRPr>
      </a:lvl2pPr>
      <a:lvl3pPr marL="402369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704" kern="1200">
          <a:solidFill>
            <a:schemeClr val="tx1"/>
          </a:solidFill>
          <a:latin typeface="+mn-lt"/>
          <a:ea typeface="+mn-ea"/>
          <a:cs typeface="+mn-cs"/>
        </a:defRPr>
      </a:lvl3pPr>
      <a:lvl4pPr marL="563316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724264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885211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1046158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207106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368053" indent="-80473" algn="l" defTabSz="321895" rtl="0" eaLnBrk="1" latinLnBrk="0" hangingPunct="1">
        <a:lnSpc>
          <a:spcPct val="90000"/>
        </a:lnSpc>
        <a:spcBef>
          <a:spcPts val="176"/>
        </a:spcBef>
        <a:buFont typeface="Arial" panose="020B0604020202020204" pitchFamily="34" charset="0"/>
        <a:buChar char="•"/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1pPr>
      <a:lvl2pPr marL="160948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2pPr>
      <a:lvl3pPr marL="321895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482843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43790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804737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65685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126632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87580" algn="l" defTabSz="321895" rtl="0" eaLnBrk="1" latinLnBrk="0" hangingPunct="1">
        <a:defRPr kumimoji="1" sz="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35937" cy="343058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182469" y="1219532"/>
            <a:ext cx="6077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500" b="1" dirty="0">
                <a:latin typeface="+mn-ea"/>
              </a:rPr>
              <a:t>オンライン</a:t>
            </a:r>
            <a:r>
              <a:rPr kumimoji="1" lang="ja-JP" altLang="en-US" sz="4500" b="1" dirty="0">
                <a:latin typeface="+mn-ea"/>
              </a:rPr>
              <a:t>就職相談会</a:t>
            </a:r>
            <a:endParaRPr kumimoji="1" lang="en-US" altLang="ja-JP" sz="4500" b="1" dirty="0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1592606" y="2380004"/>
            <a:ext cx="4200522" cy="617990"/>
          </a:xfrm>
          <a:prstGeom prst="rect">
            <a:avLst/>
          </a:prstGeom>
          <a:noFill/>
          <a:ln w="1905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アナタの</a:t>
            </a:r>
            <a:r>
              <a:rPr kumimoji="1" lang="ja-JP" altLang="en-US" sz="1708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新潟就職</a:t>
            </a:r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をサポートします！</a:t>
            </a:r>
            <a:endParaRPr kumimoji="1" lang="en-US" altLang="ja-JP" sz="1708" dirty="0">
              <a:solidFill>
                <a:schemeClr val="tx1">
                  <a:lumMod val="75000"/>
                  <a:lumOff val="2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r>
              <a:rPr kumimoji="1" lang="ja-JP" altLang="en-US" sz="1708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不安</a:t>
            </a:r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や</a:t>
            </a:r>
            <a:r>
              <a:rPr kumimoji="1" lang="ja-JP" altLang="en-US" sz="1708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お悩み</a:t>
            </a:r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何でもご相</a:t>
            </a:r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談</a:t>
            </a:r>
            <a:r>
              <a:rPr kumimoji="1" lang="ja-JP" altLang="en-US" sz="1708" dirty="0">
                <a:solidFill>
                  <a:schemeClr val="tx1">
                    <a:lumMod val="75000"/>
                    <a:lumOff val="2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ください◎</a:t>
            </a:r>
            <a:endParaRPr kumimoji="1" lang="en-US" altLang="ja-JP" sz="1708" dirty="0">
              <a:solidFill>
                <a:schemeClr val="tx1">
                  <a:lumMod val="75000"/>
                  <a:lumOff val="2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10" name="図 9" descr="時計 が含まれている画像&#10;&#10;自動的に生成された説明">
            <a:extLst>
              <a:ext uri="{FF2B5EF4-FFF2-40B4-BE49-F238E27FC236}">
                <a16:creationId xmlns="" xmlns:a16="http://schemas.microsoft.com/office/drawing/2014/main" id="{AA476527-9D87-4DA2-9B8F-047B5524C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23" y="730937"/>
            <a:ext cx="1876784" cy="341558"/>
          </a:xfrm>
          <a:prstGeom prst="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15369" r="11412"/>
          <a:stretch/>
        </p:blipFill>
        <p:spPr>
          <a:xfrm>
            <a:off x="130473" y="2233509"/>
            <a:ext cx="1331661" cy="96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79438" r="23023"/>
          <a:stretch/>
        </p:blipFill>
        <p:spPr>
          <a:xfrm>
            <a:off x="6243469" y="774129"/>
            <a:ext cx="1719683" cy="160389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6259619" y="995685"/>
            <a:ext cx="1687382" cy="118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270" b="1" dirty="0" smtClean="0">
                <a:latin typeface="+mn-ea"/>
              </a:rPr>
              <a:t>6/23</a:t>
            </a:r>
            <a:endParaRPr kumimoji="1" lang="en-US" altLang="ja-JP" sz="4270" b="1" dirty="0">
              <a:latin typeface="+mn-ea"/>
            </a:endParaRPr>
          </a:p>
          <a:p>
            <a:pPr algn="ctr"/>
            <a:r>
              <a:rPr kumimoji="1" lang="en-US" altLang="ja-JP" sz="2846" b="1" dirty="0">
                <a:solidFill>
                  <a:srgbClr val="FF0000"/>
                </a:solidFill>
                <a:latin typeface="+mn-ea"/>
              </a:rPr>
              <a:t>(</a:t>
            </a:r>
            <a:r>
              <a:rPr kumimoji="1" lang="ja-JP" altLang="en-US" sz="2846" b="1" dirty="0">
                <a:solidFill>
                  <a:srgbClr val="FF0000"/>
                </a:solidFill>
                <a:latin typeface="+mn-ea"/>
              </a:rPr>
              <a:t>日</a:t>
            </a:r>
            <a:r>
              <a:rPr kumimoji="1" lang="en-US" altLang="ja-JP" sz="2846" b="1" dirty="0">
                <a:solidFill>
                  <a:srgbClr val="FF0000"/>
                </a:solidFill>
                <a:latin typeface="+mn-ea"/>
              </a:rPr>
              <a:t>)</a:t>
            </a:r>
            <a:endParaRPr kumimoji="1" lang="en-US" altLang="ja-JP" sz="3843" b="1" dirty="0">
              <a:latin typeface="+mn-ea"/>
            </a:endParaRPr>
          </a:p>
        </p:txBody>
      </p:sp>
      <p:sp>
        <p:nvSpPr>
          <p:cNvPr id="3" name="等号 2"/>
          <p:cNvSpPr/>
          <p:nvPr/>
        </p:nvSpPr>
        <p:spPr>
          <a:xfrm>
            <a:off x="-137858" y="1893485"/>
            <a:ext cx="7269346" cy="249802"/>
          </a:xfrm>
          <a:prstGeom prst="mathEqual">
            <a:avLst>
              <a:gd name="adj1" fmla="val 16135"/>
              <a:gd name="adj2" fmla="val 1176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38">
            <a:off x="5747955" y="518520"/>
            <a:ext cx="991028" cy="53271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H="1" flipV="1">
            <a:off x="1509132" y="2973659"/>
            <a:ext cx="578666" cy="1131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511800" y="2323765"/>
            <a:ext cx="584803" cy="110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5938" cy="34305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-24055" y="294387"/>
            <a:ext cx="2543715" cy="12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47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5</a:t>
            </a:r>
            <a:r>
              <a:rPr kumimoji="1" lang="ja-JP" altLang="en-US" sz="747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en-US" altLang="ja-JP" sz="7473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/</a:t>
            </a:r>
            <a:r>
              <a:rPr kumimoji="1" lang="en-US" altLang="ja-JP" sz="747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19</a:t>
            </a:r>
          </a:p>
        </p:txBody>
      </p:sp>
      <p:sp>
        <p:nvSpPr>
          <p:cNvPr id="4" name="円/楕円 3"/>
          <p:cNvSpPr/>
          <p:nvPr/>
        </p:nvSpPr>
        <p:spPr>
          <a:xfrm>
            <a:off x="2495605" y="450603"/>
            <a:ext cx="3153953" cy="1829306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2363540" y="730024"/>
            <a:ext cx="3408859" cy="12969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131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オンライン</a:t>
            </a:r>
            <a:endParaRPr kumimoji="1" lang="en-US" altLang="ja-JP" sz="3131" b="1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pPr algn="ctr"/>
            <a:r>
              <a:rPr kumimoji="1" lang="ja-JP" altLang="en-US" sz="4697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就職相談会</a:t>
            </a:r>
            <a:endParaRPr kumimoji="1" lang="en-US" altLang="ja-JP" sz="4697" b="1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37" y="450603"/>
            <a:ext cx="1510866" cy="27942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53710" y="1431270"/>
            <a:ext cx="609830" cy="568610"/>
            <a:chOff x="1185821" y="2009682"/>
            <a:chExt cx="1129553" cy="770840"/>
          </a:xfrm>
        </p:grpSpPr>
        <p:sp>
          <p:nvSpPr>
            <p:cNvPr id="2" name="円/楕円 1"/>
            <p:cNvSpPr/>
            <p:nvPr/>
          </p:nvSpPr>
          <p:spPr>
            <a:xfrm>
              <a:off x="1185821" y="2032967"/>
              <a:ext cx="1129553" cy="7475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261473" y="2009682"/>
              <a:ext cx="980939" cy="70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日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-12065" y="2417551"/>
            <a:ext cx="8135937" cy="482828"/>
            <a:chOff x="-163003" y="2647596"/>
            <a:chExt cx="11433174" cy="678503"/>
          </a:xfrm>
        </p:grpSpPr>
        <p:sp>
          <p:nvSpPr>
            <p:cNvPr id="22" name="円/楕円 21"/>
            <p:cNvSpPr/>
            <p:nvPr/>
          </p:nvSpPr>
          <p:spPr>
            <a:xfrm>
              <a:off x="47947" y="2647596"/>
              <a:ext cx="1730798" cy="665817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81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948989" y="2660282"/>
              <a:ext cx="1017950" cy="665817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81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038053" y="2648811"/>
              <a:ext cx="1733111" cy="665817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81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867981" y="2660281"/>
              <a:ext cx="3036718" cy="665817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81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9B8960C9-7C35-41DC-BF3F-9F8B786AB57C}"/>
                </a:ext>
              </a:extLst>
            </p:cNvPr>
            <p:cNvSpPr txBox="1"/>
            <p:nvPr/>
          </p:nvSpPr>
          <p:spPr>
            <a:xfrm>
              <a:off x="-163003" y="2687730"/>
              <a:ext cx="11433174" cy="5607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993" b="1" dirty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ＵＩターン　新卒　地元就職　インターンシップ</a:t>
              </a:r>
              <a:r>
                <a:rPr kumimoji="1" lang="ja-JP" altLang="en-US" sz="1423" dirty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　</a:t>
              </a:r>
              <a:r>
                <a:rPr kumimoji="1" lang="ja-JP" altLang="en-US" sz="1281" dirty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など何でもご相談ください◎</a:t>
              </a:r>
              <a:endParaRPr kumimoji="1" lang="en-US" altLang="ja-JP" sz="1281" dirty="0">
                <a:latin typeface="HP Simplified Jpan" panose="020B0500000000000000" pitchFamily="50" charset="-128"/>
                <a:ea typeface="HP Simplified Jpan" panose="020B0500000000000000" pitchFamily="50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75" y="542693"/>
            <a:ext cx="1943650" cy="126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4" t="19622" r="9952" b="64206"/>
          <a:stretch/>
        </p:blipFill>
        <p:spPr>
          <a:xfrm>
            <a:off x="5678055" y="419550"/>
            <a:ext cx="347039" cy="65552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9" t="19622" b="64206"/>
          <a:stretch/>
        </p:blipFill>
        <p:spPr>
          <a:xfrm>
            <a:off x="7550252" y="419550"/>
            <a:ext cx="399956" cy="65552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02376">
            <a:off x="5685097" y="1612465"/>
            <a:ext cx="580615" cy="9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35938" cy="34305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04792" y="716279"/>
            <a:ext cx="4228220" cy="96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en-US" altLang="ja-JP" sz="56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5</a:t>
            </a:r>
            <a:r>
              <a:rPr kumimoji="1" lang="ja-JP" altLang="en-US" sz="56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ja-JP" altLang="en-US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月 </a:t>
            </a:r>
            <a:r>
              <a:rPr kumimoji="1" lang="en-US" altLang="ja-JP" sz="56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3</a:t>
            </a:r>
            <a:r>
              <a:rPr kumimoji="1" lang="ja-JP" altLang="en-US" sz="56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ja-JP" altLang="en-US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日</a:t>
            </a:r>
            <a:r>
              <a:rPr kumimoji="1" lang="en-US" altLang="ja-JP" sz="2562" b="1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(</a:t>
            </a:r>
            <a:r>
              <a:rPr kumimoji="1" lang="ja-JP" altLang="en-US" sz="2562" b="1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金・祝</a:t>
            </a:r>
            <a:r>
              <a:rPr kumimoji="1" lang="en-US" altLang="ja-JP" sz="2562" b="1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)</a:t>
            </a:r>
            <a:r>
              <a:rPr kumimoji="1" lang="ja-JP" altLang="en-US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5721" y="210173"/>
            <a:ext cx="6655494" cy="62848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1614742" y="149892"/>
            <a:ext cx="5320383" cy="68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U</a:t>
            </a:r>
            <a:r>
              <a:rPr kumimoji="1" lang="ja-JP" altLang="en-US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・</a:t>
            </a:r>
            <a:r>
              <a:rPr kumimoji="1" lang="en-US" altLang="ja-JP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I</a:t>
            </a:r>
            <a:r>
              <a:rPr kumimoji="1" lang="ja-JP" altLang="en-US" sz="384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ターン就職相談会</a:t>
            </a:r>
            <a:endParaRPr kumimoji="1" lang="en-US" altLang="ja-JP" sz="3843" b="1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" y="338338"/>
            <a:ext cx="1507057" cy="30625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" y="996162"/>
            <a:ext cx="2004553" cy="1336368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 flipH="1">
            <a:off x="2251469" y="1827607"/>
            <a:ext cx="584803" cy="110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2260274" y="2512625"/>
            <a:ext cx="575997" cy="90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38384" r="2491" b="37516"/>
          <a:stretch/>
        </p:blipFill>
        <p:spPr>
          <a:xfrm rot="268751">
            <a:off x="5600886" y="1016751"/>
            <a:ext cx="2417341" cy="71209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253069">
            <a:off x="5349064" y="1183426"/>
            <a:ext cx="2836824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993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en-US" altLang="ja-JP" sz="2135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in</a:t>
            </a:r>
            <a:r>
              <a:rPr kumimoji="1" lang="ja-JP" altLang="en-US" sz="2135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ミライエ長岡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2495916" y="1893298"/>
            <a:ext cx="5132795" cy="64524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993" dirty="0">
                <a:solidFill>
                  <a:srgbClr val="FF0000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対面にて開催します！</a:t>
            </a:r>
            <a:endParaRPr kumimoji="1" lang="en-US" altLang="ja-JP" sz="1993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r>
              <a:rPr kumimoji="1" lang="en-US" altLang="ja-JP" sz="1600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U</a:t>
            </a:r>
            <a:r>
              <a:rPr kumimoji="1" lang="ja-JP" altLang="en-US" sz="1600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・</a:t>
            </a:r>
            <a:r>
              <a:rPr kumimoji="1" lang="en-US" altLang="ja-JP" sz="1600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I</a:t>
            </a:r>
            <a:r>
              <a:rPr kumimoji="1" lang="ja-JP" altLang="en-US" sz="1600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ターン者はもちろん、地元学生も大歓迎！</a:t>
            </a:r>
            <a:endParaRPr kumimoji="1" lang="en-US" altLang="ja-JP" sz="1600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6660988" y="106247"/>
            <a:ext cx="1372870" cy="881911"/>
          </a:xfrm>
          <a:prstGeom prst="wedgeEllipseCallout">
            <a:avLst>
              <a:gd name="adj1" fmla="val 24551"/>
              <a:gd name="adj2" fmla="val 19093"/>
            </a:avLst>
          </a:prstGeom>
          <a:solidFill>
            <a:srgbClr val="FDF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273">
            <a:off x="6795094" y="1866571"/>
            <a:ext cx="1294276" cy="129210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6677310" y="149136"/>
            <a:ext cx="1345687" cy="749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77" b="1" dirty="0">
                <a:solidFill>
                  <a:srgbClr val="FF9933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ＧＷ</a:t>
            </a:r>
            <a:endParaRPr kumimoji="1" lang="en-US" altLang="ja-JP" sz="2277" b="1" dirty="0">
              <a:solidFill>
                <a:srgbClr val="FF9933"/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pPr algn="ctr"/>
            <a:r>
              <a:rPr kumimoji="1" lang="ja-JP" altLang="en-US" sz="1993" dirty="0">
                <a:solidFill>
                  <a:srgbClr val="FF9933"/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特別開催</a:t>
            </a:r>
            <a:endParaRPr kumimoji="1" lang="en-US" altLang="ja-JP" sz="1423" dirty="0">
              <a:solidFill>
                <a:srgbClr val="FF9933"/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02376">
            <a:off x="5262715" y="1454097"/>
            <a:ext cx="520274" cy="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5938" cy="3430587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-11839" y="550114"/>
            <a:ext cx="3526010" cy="2259993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115142" y="1065931"/>
            <a:ext cx="340885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オンライン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就職相談会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3" y="792462"/>
            <a:ext cx="1600010" cy="29590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4401872" y="351047"/>
            <a:ext cx="2984135" cy="114371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832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r>
              <a:rPr kumimoji="1" lang="ja-JP" altLang="en-US" sz="3843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 Unicode MS" panose="020B0604020202020204" pitchFamily="50" charset="-128"/>
              </a:rPr>
              <a:t>月</a:t>
            </a:r>
            <a:r>
              <a:rPr kumimoji="1" lang="ja-JP" altLang="en-US" sz="427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 Unicode MS" panose="020B0604020202020204" pitchFamily="50" charset="-128"/>
              </a:rPr>
              <a:t> </a:t>
            </a:r>
            <a:r>
              <a:rPr kumimoji="1" lang="en-US" altLang="ja-JP" sz="6832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21</a:t>
            </a:r>
            <a:r>
              <a:rPr kumimoji="1" lang="ja-JP" altLang="en-US" sz="3843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 Unicode MS" panose="020B0604020202020204" pitchFamily="50" charset="-128"/>
              </a:rPr>
              <a:t>日</a:t>
            </a:r>
            <a:endParaRPr kumimoji="1" lang="en-US" altLang="ja-JP" sz="6262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 Unicode MS" panose="020B0604020202020204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219969" y="824998"/>
            <a:ext cx="541003" cy="471136"/>
            <a:chOff x="1164580" y="2030880"/>
            <a:chExt cx="1172030" cy="537082"/>
          </a:xfrm>
        </p:grpSpPr>
        <p:sp>
          <p:nvSpPr>
            <p:cNvPr id="28" name="円/楕円 27"/>
            <p:cNvSpPr/>
            <p:nvPr/>
          </p:nvSpPr>
          <p:spPr>
            <a:xfrm>
              <a:off x="1185820" y="2032967"/>
              <a:ext cx="1129554" cy="534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96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64580" y="2030880"/>
              <a:ext cx="1172030" cy="504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277" b="1" dirty="0">
                  <a:solidFill>
                    <a:schemeClr val="bg1"/>
                  </a:solidFill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日</a:t>
              </a: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6" r="19030" b="21186"/>
          <a:stretch/>
        </p:blipFill>
        <p:spPr>
          <a:xfrm>
            <a:off x="3479713" y="1644004"/>
            <a:ext cx="1560284" cy="12386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5" t="61819" r="42233" b="20740"/>
          <a:stretch/>
        </p:blipFill>
        <p:spPr>
          <a:xfrm>
            <a:off x="4947803" y="1579381"/>
            <a:ext cx="3287873" cy="142401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9B8960C9-7C35-41DC-BF3F-9F8B786AB57C}"/>
              </a:ext>
            </a:extLst>
          </p:cNvPr>
          <p:cNvSpPr txBox="1"/>
          <p:nvPr/>
        </p:nvSpPr>
        <p:spPr>
          <a:xfrm>
            <a:off x="5231368" y="1970587"/>
            <a:ext cx="26204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就職・転職活動にお困りの方、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お気軽にご相談ください◎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95" y="652217"/>
            <a:ext cx="1144960" cy="761961"/>
          </a:xfrm>
          <a:prstGeom prst="rect">
            <a:avLst/>
          </a:prstGeom>
        </p:spPr>
      </p:pic>
      <p:sp>
        <p:nvSpPr>
          <p:cNvPr id="39" name="等号 38"/>
          <p:cNvSpPr/>
          <p:nvPr/>
        </p:nvSpPr>
        <p:spPr>
          <a:xfrm>
            <a:off x="3874830" y="1308260"/>
            <a:ext cx="4700043" cy="198624"/>
          </a:xfrm>
          <a:prstGeom prst="mathEqual">
            <a:avLst>
              <a:gd name="adj1" fmla="val 12281"/>
              <a:gd name="adj2" fmla="val 1176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02376">
            <a:off x="2838879" y="2211193"/>
            <a:ext cx="580615" cy="9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135939" cy="343058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-2" y="750623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２０２５</a:t>
            </a:r>
            <a:r>
              <a:rPr kumimoji="1" lang="ja-JP" altLang="en-US" sz="4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卒 新卒求人掲載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 b="24186"/>
          <a:stretch/>
        </p:blipFill>
        <p:spPr>
          <a:xfrm>
            <a:off x="1534974" y="2565400"/>
            <a:ext cx="2320694" cy="88782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690073" y="1667619"/>
            <a:ext cx="6858146" cy="917307"/>
          </a:xfrm>
          <a:prstGeom prst="rect">
            <a:avLst/>
          </a:prstGeom>
          <a:solidFill>
            <a:srgbClr val="F7FB3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5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エントリー 受付中！</a:t>
            </a:r>
            <a:endParaRPr kumimoji="1" lang="ja-JP" altLang="en-US" sz="55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9" y="-14305"/>
            <a:ext cx="1009097" cy="1009097"/>
          </a:xfrm>
          <a:prstGeom prst="rect">
            <a:avLst/>
          </a:prstGeom>
        </p:spPr>
      </p:pic>
      <p:pic>
        <p:nvPicPr>
          <p:cNvPr id="7" name="図 6" descr="記号, 時計, 交通, 光 が含まれている画像&#10;&#10;自動的に生成された説明">
            <a:extLst>
              <a:ext uri="{FF2B5EF4-FFF2-40B4-BE49-F238E27FC236}">
                <a16:creationId xmlns="" xmlns:a16="http://schemas.microsoft.com/office/drawing/2014/main" id="{F4BCA9CB-A1F1-450A-ADEB-1EBCE9797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32" y="285348"/>
            <a:ext cx="2366765" cy="3269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823E9267-6110-489C-A9A8-791FE826B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1" y="182563"/>
            <a:ext cx="3422837" cy="4875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52275" r="72100" b="35470"/>
          <a:stretch/>
        </p:blipFill>
        <p:spPr>
          <a:xfrm rot="20966479">
            <a:off x="59067" y="917675"/>
            <a:ext cx="1262012" cy="76130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71836">
            <a:off x="7154834" y="1877651"/>
            <a:ext cx="667019" cy="110309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 b="24186"/>
          <a:stretch/>
        </p:blipFill>
        <p:spPr>
          <a:xfrm>
            <a:off x="4432301" y="2554079"/>
            <a:ext cx="2320694" cy="8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2" y="0"/>
            <a:ext cx="8210281" cy="343058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B8960C9-7C35-41DC-BF3F-9F8B786AB57C}"/>
              </a:ext>
            </a:extLst>
          </p:cNvPr>
          <p:cNvSpPr txBox="1"/>
          <p:nvPr/>
        </p:nvSpPr>
        <p:spPr>
          <a:xfrm>
            <a:off x="108291" y="534037"/>
            <a:ext cx="6241758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オンライン就職相談会</a:t>
            </a:r>
            <a:endParaRPr kumimoji="1" lang="en-US" altLang="ja-JP" sz="4400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9" name="図 18" descr="時計 が含まれている画像&#10;&#10;自動的に生成された説明">
            <a:extLst>
              <a:ext uri="{FF2B5EF4-FFF2-40B4-BE49-F238E27FC236}">
                <a16:creationId xmlns:a16="http://schemas.microsoft.com/office/drawing/2014/main" xmlns="" id="{AA476527-9D87-4DA2-9B8F-047B5524C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1" y="197108"/>
            <a:ext cx="2120069" cy="385833"/>
          </a:xfrm>
          <a:prstGeom prst="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0" name="等号 19"/>
          <p:cNvSpPr/>
          <p:nvPr/>
        </p:nvSpPr>
        <p:spPr>
          <a:xfrm>
            <a:off x="-937288" y="1243218"/>
            <a:ext cx="8412315" cy="198624"/>
          </a:xfrm>
          <a:prstGeom prst="mathEqual">
            <a:avLst>
              <a:gd name="adj1" fmla="val 16135"/>
              <a:gd name="adj2" fmla="val 1176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9B8960C9-7C35-41DC-BF3F-9F8B786AB57C}"/>
              </a:ext>
            </a:extLst>
          </p:cNvPr>
          <p:cNvSpPr txBox="1"/>
          <p:nvPr/>
        </p:nvSpPr>
        <p:spPr>
          <a:xfrm>
            <a:off x="92100" y="1684651"/>
            <a:ext cx="3507855" cy="11079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50" charset="-128"/>
              </a:rPr>
              <a:t>月</a:t>
            </a:r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50" charset="-128"/>
              </a:rPr>
              <a:t>日</a:t>
            </a:r>
            <a:endParaRPr kumimoji="1" lang="en-US" altLang="ja-JP" sz="6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7" t="89328" r="15006" b="1908"/>
          <a:stretch/>
        </p:blipFill>
        <p:spPr>
          <a:xfrm rot="20656799">
            <a:off x="22826" y="1427550"/>
            <a:ext cx="1054391" cy="514203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3031238" y="2057393"/>
            <a:ext cx="674201" cy="552153"/>
            <a:chOff x="1149762" y="2032967"/>
            <a:chExt cx="1172030" cy="534995"/>
          </a:xfrm>
        </p:grpSpPr>
        <p:sp>
          <p:nvSpPr>
            <p:cNvPr id="24" name="円/楕円 23"/>
            <p:cNvSpPr/>
            <p:nvPr/>
          </p:nvSpPr>
          <p:spPr>
            <a:xfrm>
              <a:off x="1185820" y="2032967"/>
              <a:ext cx="1129554" cy="534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49762" y="2057559"/>
              <a:ext cx="1172030" cy="4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562" b="1" dirty="0">
                  <a:solidFill>
                    <a:schemeClr val="bg1"/>
                  </a:solidFill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日</a:t>
              </a: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15369" r="11412"/>
          <a:stretch/>
        </p:blipFill>
        <p:spPr>
          <a:xfrm>
            <a:off x="3702627" y="1626872"/>
            <a:ext cx="1864977" cy="135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円/楕円 1"/>
          <p:cNvSpPr/>
          <p:nvPr/>
        </p:nvSpPr>
        <p:spPr>
          <a:xfrm>
            <a:off x="5377466" y="1863453"/>
            <a:ext cx="2695094" cy="12968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69" tIns="32535" rIns="65069" bIns="325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あなた</a:t>
            </a:r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の就職・</a:t>
            </a:r>
            <a:endParaRPr kumimoji="1" lang="en-US" altLang="ja-JP" sz="2000" dirty="0" smtClean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転職活動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endParaRPr kumimoji="1" lang="en-US" altLang="ja-JP" sz="2000" dirty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サポートします！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65323" r="21979" b="22944"/>
          <a:stretch/>
        </p:blipFill>
        <p:spPr>
          <a:xfrm rot="21152289">
            <a:off x="6584514" y="1003192"/>
            <a:ext cx="1688213" cy="124736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 rot="21268447">
            <a:off x="6808229" y="1126087"/>
            <a:ext cx="1317485" cy="93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69" tIns="32535" rIns="65069" bIns="325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お気軽に</a:t>
            </a:r>
            <a:endParaRPr kumimoji="1" lang="en-US" altLang="ja-JP" sz="1600" b="1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どうぞ♪</a:t>
            </a:r>
            <a:endParaRPr kumimoji="1" lang="ja-JP" altLang="en-US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71836">
            <a:off x="6189800" y="568400"/>
            <a:ext cx="555519" cy="9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"/>
            <a:ext cx="8135938" cy="343033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-163030" y="643855"/>
            <a:ext cx="262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2</a:t>
            </a:r>
            <a:r>
              <a:rPr kumimoji="1" lang="ja-JP" altLang="en-US" sz="7200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 </a:t>
            </a:r>
            <a:r>
              <a:rPr kumimoji="1" lang="en-US" altLang="ja-JP" sz="7200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/</a:t>
            </a:r>
            <a:r>
              <a:rPr kumimoji="1" lang="en-US" altLang="ja-JP" sz="7200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25</a:t>
            </a:r>
          </a:p>
        </p:txBody>
      </p:sp>
      <p:sp>
        <p:nvSpPr>
          <p:cNvPr id="4" name="円/楕円 3"/>
          <p:cNvSpPr/>
          <p:nvPr/>
        </p:nvSpPr>
        <p:spPr>
          <a:xfrm>
            <a:off x="2610496" y="218327"/>
            <a:ext cx="3380923" cy="1930205"/>
          </a:xfrm>
          <a:prstGeom prst="ellipse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9B8960C9-7C35-41DC-BF3F-9F8B786AB57C}"/>
              </a:ext>
            </a:extLst>
          </p:cNvPr>
          <p:cNvSpPr txBox="1"/>
          <p:nvPr/>
        </p:nvSpPr>
        <p:spPr>
          <a:xfrm>
            <a:off x="2572498" y="643855"/>
            <a:ext cx="3408859" cy="12969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131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オンライン</a:t>
            </a:r>
            <a:endParaRPr kumimoji="1" lang="en-US" altLang="ja-JP" sz="3131" b="1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  <a:p>
            <a:pPr algn="ctr"/>
            <a:r>
              <a:rPr kumimoji="1" lang="ja-JP" altLang="en-US" sz="4697" b="1" dirty="0">
                <a:latin typeface="HP Simplified Jpan" panose="020B0500000000000000" pitchFamily="50" charset="-128"/>
                <a:ea typeface="HP Simplified Jpan" panose="020B0500000000000000" pitchFamily="50" charset="-128"/>
              </a:rPr>
              <a:t>就職相談会</a:t>
            </a:r>
            <a:endParaRPr kumimoji="1" lang="en-US" altLang="ja-JP" sz="4697" b="1" dirty="0">
              <a:latin typeface="HP Simplified Jpan" panose="020B0500000000000000" pitchFamily="50" charset="-128"/>
              <a:ea typeface="HP Simplified Jpan" panose="020B05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5" y="341454"/>
            <a:ext cx="1635123" cy="30240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032011" y="1503957"/>
            <a:ext cx="629996" cy="590525"/>
            <a:chOff x="1160514" y="1947358"/>
            <a:chExt cx="1172030" cy="833164"/>
          </a:xfrm>
        </p:grpSpPr>
        <p:sp>
          <p:nvSpPr>
            <p:cNvPr id="2" name="円/楕円 1"/>
            <p:cNvSpPr/>
            <p:nvPr/>
          </p:nvSpPr>
          <p:spPr>
            <a:xfrm>
              <a:off x="1185821" y="2032967"/>
              <a:ext cx="1129553" cy="7475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160514" y="1947358"/>
              <a:ext cx="1172030" cy="80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日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4" y="544822"/>
            <a:ext cx="1579237" cy="13206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4" t="19622" r="9952" b="64206"/>
          <a:stretch/>
        </p:blipFill>
        <p:spPr>
          <a:xfrm>
            <a:off x="6101098" y="420884"/>
            <a:ext cx="391451" cy="7394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9" t="19622" b="64206"/>
          <a:stretch/>
        </p:blipFill>
        <p:spPr>
          <a:xfrm>
            <a:off x="7502365" y="403600"/>
            <a:ext cx="472231" cy="77397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28210" y="2307378"/>
            <a:ext cx="7879518" cy="589289"/>
            <a:chOff x="95078" y="2268796"/>
            <a:chExt cx="7879518" cy="589289"/>
          </a:xfrm>
        </p:grpSpPr>
        <p:sp>
          <p:nvSpPr>
            <p:cNvPr id="22" name="円/楕円 21"/>
            <p:cNvSpPr/>
            <p:nvPr/>
          </p:nvSpPr>
          <p:spPr>
            <a:xfrm>
              <a:off x="242961" y="2285244"/>
              <a:ext cx="1616838" cy="556392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930718" y="2309563"/>
              <a:ext cx="1035506" cy="548522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022978" y="2268796"/>
              <a:ext cx="1712573" cy="589289"/>
            </a:xfrm>
            <a:prstGeom prst="ellipse">
              <a:avLst/>
            </a:prstGeom>
            <a:solidFill>
              <a:srgbClr val="FCBA3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9B8960C9-7C35-41DC-BF3F-9F8B786AB57C}"/>
                </a:ext>
              </a:extLst>
            </p:cNvPr>
            <p:cNvSpPr txBox="1"/>
            <p:nvPr/>
          </p:nvSpPr>
          <p:spPr>
            <a:xfrm>
              <a:off x="95078" y="2284872"/>
              <a:ext cx="78795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Ｕターン　新卒　地元</a:t>
              </a:r>
              <a:r>
                <a:rPr kumimoji="1" lang="ja-JP" altLang="en-US" sz="2800" b="1" dirty="0" smtClean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就職  </a:t>
              </a:r>
              <a:r>
                <a:rPr kumimoji="1" lang="ja-JP" altLang="en-US" dirty="0" smtClean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など</a:t>
              </a:r>
              <a:r>
                <a:rPr kumimoji="1" lang="ja-JP" altLang="en-US" dirty="0">
                  <a:latin typeface="HP Simplified Jpan" panose="020B0500000000000000" pitchFamily="50" charset="-128"/>
                  <a:ea typeface="HP Simplified Jpan" panose="020B0500000000000000" pitchFamily="50" charset="-128"/>
                </a:rPr>
                <a:t>何でもご相談ください◎</a:t>
              </a:r>
              <a:endParaRPr kumimoji="1" lang="en-US" altLang="ja-JP" sz="2400" dirty="0">
                <a:latin typeface="HP Simplified Jpan" panose="020B0500000000000000" pitchFamily="50" charset="-128"/>
                <a:ea typeface="HP Simplified Jpan" panose="020B0500000000000000" pitchFamily="50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71836">
            <a:off x="5827266" y="1573693"/>
            <a:ext cx="547118" cy="8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5" y="0"/>
            <a:ext cx="3448943" cy="31223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908893" cy="312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テキスト ボックス 40"/>
          <p:cNvSpPr txBox="1"/>
          <p:nvPr/>
        </p:nvSpPr>
        <p:spPr>
          <a:xfrm>
            <a:off x="4787591" y="651300"/>
            <a:ext cx="3348347" cy="96840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9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kumimoji="1" lang="ja-JP" altLang="en-US" sz="5693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kumimoji="1"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kumimoji="1" lang="en-US" altLang="ja-JP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kumimoji="1"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</a:t>
            </a:r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kumimoji="1"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木</a:t>
            </a:r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8" t="63130" r="33603" b="25128"/>
          <a:stretch/>
        </p:blipFill>
        <p:spPr>
          <a:xfrm>
            <a:off x="4787590" y="909068"/>
            <a:ext cx="697687" cy="59631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6E15594F-0311-4F83-90D2-F271A67A3967}"/>
              </a:ext>
            </a:extLst>
          </p:cNvPr>
          <p:cNvSpPr txBox="1"/>
          <p:nvPr/>
        </p:nvSpPr>
        <p:spPr>
          <a:xfrm>
            <a:off x="5255931" y="1513385"/>
            <a:ext cx="2691825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defTabSz="325372">
              <a:defRPr/>
            </a:pP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午前・午後 二部制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="" xmlns:a16="http://schemas.microsoft.com/office/drawing/2014/main" id="{6E15594F-0311-4F83-90D2-F271A67A3967}"/>
              </a:ext>
            </a:extLst>
          </p:cNvPr>
          <p:cNvSpPr txBox="1"/>
          <p:nvPr/>
        </p:nvSpPr>
        <p:spPr>
          <a:xfrm rot="21432063">
            <a:off x="4367487" y="315917"/>
            <a:ext cx="3698525" cy="408623"/>
          </a:xfrm>
          <a:prstGeom prst="roundRect">
            <a:avLst/>
          </a:prstGeom>
          <a:solidFill>
            <a:srgbClr val="FFFF00"/>
          </a:solidFill>
          <a:ln w="57150" cap="rnd" cmpd="sng">
            <a:noFill/>
            <a:prstDash val="sysDash"/>
            <a:bevel/>
          </a:ln>
        </p:spPr>
        <p:txBody>
          <a:bodyPr wrap="square" rtlCol="0">
            <a:spAutoFit/>
          </a:bodyPr>
          <a:lstStyle/>
          <a:p>
            <a:pPr algn="ctr" defTabSz="325372">
              <a:defRPr/>
            </a:pPr>
            <a:r>
              <a:rPr kumimoji="1" lang="ja-JP" altLang="en-US" b="1" dirty="0">
                <a:solidFill>
                  <a:srgbClr val="FF33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長岡市最大級の合同企業説明会！</a:t>
            </a:r>
            <a:endParaRPr kumimoji="1" lang="en-US" altLang="ja-JP" b="1" dirty="0">
              <a:solidFill>
                <a:srgbClr val="FF33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08893" y="1945477"/>
            <a:ext cx="3385903" cy="48660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ja-JP" altLang="en-US" sz="256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kumimoji="1" lang="ja-JP" altLang="en-US" sz="2562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ja-JP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会場</a:t>
            </a:r>
            <a:r>
              <a:rPr kumimoji="1"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▶ </a:t>
            </a:r>
            <a:r>
              <a:rPr kumimoji="1"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アオーレ長岡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8133" r="62463" b="53622"/>
          <a:stretch/>
        </p:blipFill>
        <p:spPr>
          <a:xfrm>
            <a:off x="4960127" y="2038372"/>
            <a:ext cx="401720" cy="40171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8893" y="2405648"/>
            <a:ext cx="3263095" cy="48660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56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 </a:t>
            </a:r>
            <a:r>
              <a:rPr kumimoji="1"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参加企業 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▶ </a:t>
            </a:r>
            <a:r>
              <a:rPr kumimoji="1"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約</a:t>
            </a:r>
            <a:r>
              <a:rPr kumimoji="1" lang="en-US" altLang="ja-JP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r>
              <a:rPr kumimoji="1"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8133" r="62463" b="53622"/>
          <a:stretch/>
        </p:blipFill>
        <p:spPr>
          <a:xfrm>
            <a:off x="4960127" y="2465314"/>
            <a:ext cx="401720" cy="4017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r="16504" b="50592"/>
          <a:stretch/>
        </p:blipFill>
        <p:spPr>
          <a:xfrm rot="19371836">
            <a:off x="4146616" y="2194100"/>
            <a:ext cx="589699" cy="9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153</Words>
  <Application>Microsoft Office PowerPoint</Application>
  <PresentationFormat>ユーザー設定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Arial Unicode MS</vt:lpstr>
      <vt:lpstr>HGPｺﾞｼｯｸE</vt:lpstr>
      <vt:lpstr>HGP創英角ｺﾞｼｯｸUB</vt:lpstr>
      <vt:lpstr>HGS創英角ｺﾞｼｯｸUB</vt:lpstr>
      <vt:lpstr>HG丸ｺﾞｼｯｸM-PRO</vt:lpstr>
      <vt:lpstr>HP Simplified Jpan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 友美 Tomomi Hashimoto</dc:creator>
  <cp:lastModifiedBy>ABC</cp:lastModifiedBy>
  <cp:revision>246</cp:revision>
  <dcterms:created xsi:type="dcterms:W3CDTF">2020-03-30T06:31:35Z</dcterms:created>
  <dcterms:modified xsi:type="dcterms:W3CDTF">2024-05-21T04:12:14Z</dcterms:modified>
</cp:coreProperties>
</file>